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2"/>
  </p:notesMasterIdLst>
  <p:sldIdLst>
    <p:sldId id="497" r:id="rId2"/>
    <p:sldId id="493" r:id="rId3"/>
    <p:sldId id="501" r:id="rId4"/>
    <p:sldId id="502" r:id="rId5"/>
    <p:sldId id="495" r:id="rId6"/>
    <p:sldId id="428" r:id="rId7"/>
    <p:sldId id="503" r:id="rId8"/>
    <p:sldId id="496" r:id="rId9"/>
    <p:sldId id="487" r:id="rId10"/>
    <p:sldId id="483" r:id="rId11"/>
  </p:sldIdLst>
  <p:sldSz cx="12192000" cy="6858000"/>
  <p:notesSz cx="6797675" cy="9926638"/>
  <p:embeddedFontLst>
    <p:embeddedFont>
      <p:font typeface="TT Lakes Neue" panose="02010001040000080307" pitchFamily="2" charset="0"/>
      <p:regular r:id="rId13"/>
    </p:embeddedFont>
    <p:embeddedFont>
      <p:font typeface="Verdana" panose="020B0604030504040204" pitchFamily="34" charset="0"/>
      <p:regular r:id="rId14"/>
      <p:bold r:id="rId15"/>
      <p:italic r:id="rId16"/>
      <p:boldItalic r:id="rId17"/>
    </p:embeddedFont>
    <p:embeddedFont>
      <p:font typeface="TT Lakes Neue Medium" panose="02010001040000080307" pitchFamily="2" charset="0"/>
      <p:regular r:id="rId18"/>
    </p:embeddedFont>
    <p:embeddedFont>
      <p:font typeface="Benzin-Bold" panose="00000800000000000000" pitchFamily="2" charset="-52"/>
      <p:regular r:id="rId19"/>
    </p:embeddedFont>
    <p:embeddedFont>
      <p:font typeface="Arial Black" panose="020B0A04020102020204" pitchFamily="34" charset="0"/>
      <p:bold r:id="rId20"/>
    </p:embeddedFont>
    <p:embeddedFont>
      <p:font typeface="Lato" panose="020B060402020202020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elvetica" panose="020B0604020202020204" pitchFamily="34" charset="0"/>
      <p:regular r:id="rId29"/>
      <p:bold r:id="rId30"/>
      <p:italic r:id="rId31"/>
      <p:boldItalic r:id="rId32"/>
    </p:embeddedFont>
    <p:embeddedFont>
      <p:font typeface="Benzin-Regular" panose="00000500000000000000" pitchFamily="2" charset="-52"/>
      <p:regular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D8ACAA7B-4F69-47FF-98BB-B995922FDD93}">
          <p14:sldIdLst>
            <p14:sldId id="497"/>
            <p14:sldId id="493"/>
            <p14:sldId id="501"/>
            <p14:sldId id="502"/>
            <p14:sldId id="495"/>
            <p14:sldId id="428"/>
            <p14:sldId id="503"/>
            <p14:sldId id="496"/>
            <p14:sldId id="487"/>
            <p14:sldId id="4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атарникова Наталья Александровна" initials="ТНА" lastIdx="24" clrIdx="0">
    <p:extLst>
      <p:ext uri="{19B8F6BF-5375-455C-9EA6-DF929625EA0E}">
        <p15:presenceInfo xmlns:p15="http://schemas.microsoft.com/office/powerpoint/2012/main" userId="S-1-5-21-125835101-1723387156-3418887154-38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F54"/>
    <a:srgbClr val="F1A73B"/>
    <a:srgbClr val="FFFFFF"/>
    <a:srgbClr val="F5F2EF"/>
    <a:srgbClr val="F2F2F2"/>
    <a:srgbClr val="EAA93D"/>
    <a:srgbClr val="0F1936"/>
    <a:srgbClr val="F1A73C"/>
    <a:srgbClr val="EF9D25"/>
    <a:srgbClr val="E6D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5039" autoAdjust="0"/>
  </p:normalViewPr>
  <p:slideViewPr>
    <p:cSldViewPr showGuides="1">
      <p:cViewPr varScale="1">
        <p:scale>
          <a:sx n="116" d="100"/>
          <a:sy n="116" d="100"/>
        </p:scale>
        <p:origin x="426" y="108"/>
      </p:cViewPr>
      <p:guideLst>
        <p:guide orient="horz" pos="2160"/>
        <p:guide pos="38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32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93277-7307-4EEB-9022-C2DC5AD4E680}" type="datetimeFigureOut">
              <a:rPr lang="ru-RU" smtClean="0"/>
              <a:t>03.10.2025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856DC-8756-49A7-8B2E-101D6F368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299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856DC-8756-49A7-8B2E-101D6F368DF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494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BC53C3-471E-4B0F-B487-23923279288D}" type="slidenum">
              <a:rPr lang="ru-RU" altLang="ru-RU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88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Слайды про наши тех</a:t>
            </a:r>
            <a:r>
              <a:rPr lang="ru-RU" baseline="0" dirty="0"/>
              <a:t> решения. Сердце наших ГТУ – турбина. Разработанная под </a:t>
            </a:r>
            <a:r>
              <a:rPr lang="ru-RU" baseline="0" dirty="0" err="1"/>
              <a:t>энерегетику</a:t>
            </a:r>
            <a:r>
              <a:rPr lang="ru-RU" baseline="0" dirty="0"/>
              <a:t>, высокий </a:t>
            </a:r>
            <a:r>
              <a:rPr lang="ru-RU" baseline="0" dirty="0" err="1"/>
              <a:t>экплт</a:t>
            </a:r>
            <a:r>
              <a:rPr lang="ru-RU" baseline="0" dirty="0"/>
              <a:t> ресурс. 200 000 часов. </a:t>
            </a:r>
          </a:p>
          <a:p>
            <a:r>
              <a:rPr lang="ru-RU" baseline="0" dirty="0" err="1"/>
              <a:t>Межсервисный</a:t>
            </a:r>
            <a:r>
              <a:rPr lang="ru-RU" baseline="0" dirty="0"/>
              <a:t> интервал.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856DC-8756-49A7-8B2E-101D6F368DF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920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 наши</a:t>
            </a:r>
            <a:r>
              <a:rPr lang="ru-RU" baseline="0" dirty="0"/>
              <a:t> ИНЖИНИРИНГИ.</a:t>
            </a:r>
          </a:p>
          <a:p>
            <a:endParaRPr lang="ru-RU" baseline="0" dirty="0"/>
          </a:p>
          <a:p>
            <a:r>
              <a:rPr lang="ru-RU" baseline="0" dirty="0"/>
              <a:t>Про АСУ ТП и САУ. Наша разработка, и наша разработка ноу хау – СУМП.</a:t>
            </a:r>
          </a:p>
          <a:p>
            <a:endParaRPr lang="ru-RU" baseline="0" dirty="0"/>
          </a:p>
          <a:p>
            <a:r>
              <a:rPr lang="ru-RU" baseline="0" dirty="0"/>
              <a:t>Замещение ушедшего поставщика иностранца. Проблематику иностранных партнеров и поставок. </a:t>
            </a:r>
          </a:p>
          <a:p>
            <a:r>
              <a:rPr lang="ru-RU" baseline="0" dirty="0"/>
              <a:t>Здесь необходим подход комплексный, </a:t>
            </a:r>
          </a:p>
          <a:p>
            <a:endParaRPr lang="ru-RU" baseline="0" dirty="0"/>
          </a:p>
          <a:p>
            <a:r>
              <a:rPr lang="ru-RU" baseline="0" dirty="0"/>
              <a:t>Работать с надежным партнером.</a:t>
            </a:r>
          </a:p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856DC-8756-49A7-8B2E-101D6F368DF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855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 наши</a:t>
            </a:r>
            <a:r>
              <a:rPr lang="ru-RU" baseline="0" dirty="0"/>
              <a:t> ИНЖИНИРИНГИ.</a:t>
            </a:r>
          </a:p>
          <a:p>
            <a:endParaRPr lang="ru-RU" baseline="0" dirty="0"/>
          </a:p>
          <a:p>
            <a:r>
              <a:rPr lang="ru-RU" baseline="0" dirty="0"/>
              <a:t>Про АСУ ТП и САУ. Наша разработка, и наша разработка ноу хау – СУМП.</a:t>
            </a:r>
          </a:p>
          <a:p>
            <a:endParaRPr lang="ru-RU" baseline="0" dirty="0"/>
          </a:p>
          <a:p>
            <a:r>
              <a:rPr lang="ru-RU" baseline="0" dirty="0"/>
              <a:t>Замещение ушедшего поставщика иностранца. Проблематику иностранных партнеров и поставок. </a:t>
            </a:r>
          </a:p>
          <a:p>
            <a:r>
              <a:rPr lang="ru-RU" baseline="0" dirty="0"/>
              <a:t>Здесь необходим подход комплексный, </a:t>
            </a:r>
          </a:p>
          <a:p>
            <a:endParaRPr lang="ru-RU" baseline="0" dirty="0"/>
          </a:p>
          <a:p>
            <a:r>
              <a:rPr lang="ru-RU" baseline="0" dirty="0"/>
              <a:t>Работать с надежным партнером.</a:t>
            </a:r>
          </a:p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856DC-8756-49A7-8B2E-101D6F368DF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887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 наши</a:t>
            </a:r>
            <a:r>
              <a:rPr lang="ru-RU" baseline="0" dirty="0"/>
              <a:t> ИНЖИНИРИНГИ.</a:t>
            </a:r>
          </a:p>
          <a:p>
            <a:endParaRPr lang="ru-RU" baseline="0" dirty="0"/>
          </a:p>
          <a:p>
            <a:r>
              <a:rPr lang="ru-RU" baseline="0" dirty="0"/>
              <a:t>Про АСУ ТП и САУ. Наша разработка, и наша разработка ноу хау – СУМП.</a:t>
            </a:r>
          </a:p>
          <a:p>
            <a:endParaRPr lang="ru-RU" baseline="0" dirty="0"/>
          </a:p>
          <a:p>
            <a:r>
              <a:rPr lang="ru-RU" baseline="0" dirty="0"/>
              <a:t>Замещение ушедшего поставщика иностранца. Проблематику иностранных партнеров и поставок. </a:t>
            </a:r>
          </a:p>
          <a:p>
            <a:r>
              <a:rPr lang="ru-RU" baseline="0" dirty="0"/>
              <a:t>Здесь необходим подход комплексный, </a:t>
            </a:r>
          </a:p>
          <a:p>
            <a:endParaRPr lang="ru-RU" baseline="0" dirty="0"/>
          </a:p>
          <a:p>
            <a:r>
              <a:rPr lang="ru-RU" baseline="0" dirty="0"/>
              <a:t>Работать с надежным партнером.</a:t>
            </a:r>
          </a:p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856DC-8756-49A7-8B2E-101D6F368DF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138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BC53C3-471E-4B0F-B487-23923279288D}" type="slidenum">
              <a:rPr lang="ru-RU" altLang="ru-RU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127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9856DC-8756-49A7-8B2E-101D6F368DF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853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C564E-5E1E-4CDA-BFE3-9E3A17FCF27D}" type="datetime1">
              <a:rPr lang="ru-RU" smtClean="0"/>
              <a:t>03.10.2025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Газотурбинные технологии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9FE-9E3E-4D33-8094-C517DE01B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82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DA99-24D8-4761-93CA-02A99438B302}" type="datetime1">
              <a:rPr lang="ru-RU" smtClean="0"/>
              <a:t>03.10.2025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Газотурбинные технологии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9FE-9E3E-4D33-8094-C517DE01B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592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280B-B1BA-43EC-B079-573848A907C8}" type="datetime1">
              <a:rPr lang="ru-RU" smtClean="0"/>
              <a:t>03.10.2025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Газотурбинные технологии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9FE-9E3E-4D33-8094-C517DE01B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058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19AE1-34E0-4047-9786-642942D108D2}" type="datetime1">
              <a:rPr lang="ru-RU" smtClean="0"/>
              <a:t>03.10.2025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Газотурбинные технологии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9FE-9E3E-4D33-8094-C517DE01B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924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3CA9-0AC7-42AE-9A41-B9C7995BDF9F}" type="datetime1">
              <a:rPr lang="ru-RU" smtClean="0"/>
              <a:t>03.10.2025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Газотурбинные технологии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9FE-9E3E-4D33-8094-C517DE01B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126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BCD36-71A5-478C-A04B-716BBF33C5AB}" type="datetime1">
              <a:rPr lang="ru-RU" smtClean="0"/>
              <a:t>03.10.2025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Газотурбинные технологии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9FE-9E3E-4D33-8094-C517DE01B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E82E8-1D39-4CDD-B717-7691B71729B1}" type="datetime1">
              <a:rPr lang="ru-RU" smtClean="0"/>
              <a:t>03.10.2025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Газотурбинные технологии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9FE-9E3E-4D33-8094-C517DE01B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83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23EB9-831B-4CAE-9D4C-49222C0E7814}" type="datetime1">
              <a:rPr lang="ru-RU" smtClean="0"/>
              <a:t>03.10.2025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Газотурбинные технологии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9FE-9E3E-4D33-8094-C517DE01B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095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7BFFE-DF3F-429B-8A22-0D1BE713DD50}" type="datetime1">
              <a:rPr lang="ru-RU" smtClean="0"/>
              <a:t>03.10.2025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Газотурбинные технологии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9FE-9E3E-4D33-8094-C517DE01B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333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866B1-F71C-4047-A3E8-9A12C91CBF3A}" type="datetime1">
              <a:rPr lang="ru-RU" smtClean="0"/>
              <a:t>03.10.2025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Газотурбинные технологии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9FE-9E3E-4D33-8094-C517DE01B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441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3004-8479-4BC3-8E07-B8A25748576E}" type="datetime1">
              <a:rPr lang="ru-RU" smtClean="0"/>
              <a:t>03.10.2025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Газотурбинные технологии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9FE-9E3E-4D33-8094-C517DE01B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D19CB-ACCA-4BA1-9D42-A41171EB4F6D}" type="datetime1">
              <a:rPr lang="ru-RU" smtClean="0"/>
              <a:t>03.10.2025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Газотурбинные технологии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129FE-9E3E-4D33-8094-C517DE01B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22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1" Type="http://schemas.openxmlformats.org/officeDocument/2006/relationships/image" Target="../media/image28.svg"/><Relationship Id="rId7" Type="http://schemas.openxmlformats.org/officeDocument/2006/relationships/image" Target="../media/image8.png"/><Relationship Id="rId12" Type="http://schemas.openxmlformats.org/officeDocument/2006/relationships/image" Target="../media/image20.svg"/><Relationship Id="rId17" Type="http://schemas.openxmlformats.org/officeDocument/2006/relationships/image" Target="../media/image24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image" Target="../media/image18.svg"/><Relationship Id="rId19" Type="http://schemas.openxmlformats.org/officeDocument/2006/relationships/image" Target="../media/image26.svg"/><Relationship Id="rId4" Type="http://schemas.openxmlformats.org/officeDocument/2006/relationships/image" Target="../media/image12.svg"/><Relationship Id="rId9" Type="http://schemas.openxmlformats.org/officeDocument/2006/relationships/image" Target="../media/image9.png"/><Relationship Id="rId14" Type="http://schemas.openxmlformats.org/officeDocument/2006/relationships/image" Target="../media/image22.svg"/><Relationship Id="rId2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20.svg"/><Relationship Id="rId2" Type="http://schemas.openxmlformats.org/officeDocument/2006/relationships/image" Target="../media/image4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image" Target="../media/image18.svg"/><Relationship Id="rId19" Type="http://schemas.openxmlformats.org/officeDocument/2006/relationships/image" Target="../media/image26.svg"/><Relationship Id="rId4" Type="http://schemas.openxmlformats.org/officeDocument/2006/relationships/image" Target="../media/image12.svg"/><Relationship Id="rId9" Type="http://schemas.openxmlformats.org/officeDocument/2006/relationships/image" Target="../media/image9.png"/><Relationship Id="rId1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40605781-E850-4185-BA6F-4D81A3C4C3FC}"/>
              </a:ext>
            </a:extLst>
          </p:cNvPr>
          <p:cNvSpPr/>
          <p:nvPr/>
        </p:nvSpPr>
        <p:spPr>
          <a:xfrm>
            <a:off x="0" y="-2728"/>
            <a:ext cx="12192000" cy="6860728"/>
          </a:xfrm>
          <a:prstGeom prst="rect">
            <a:avLst/>
          </a:prstGeom>
          <a:solidFill>
            <a:srgbClr val="21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>
              <a:solidFill>
                <a:schemeClr val="bg2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6" y="4644098"/>
            <a:ext cx="12192000" cy="13779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F122512-F337-4543-896F-3172ED88A06F}"/>
              </a:ext>
            </a:extLst>
          </p:cNvPr>
          <p:cNvSpPr txBox="1"/>
          <p:nvPr/>
        </p:nvSpPr>
        <p:spPr>
          <a:xfrm flipH="1">
            <a:off x="479376" y="6056644"/>
            <a:ext cx="1107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/>
                </a:solidFill>
                <a:latin typeface="Benzin-Regular" panose="00000500000000000000" pitchFamily="2" charset="-52"/>
              </a:rPr>
              <a:t>2025</a:t>
            </a:r>
            <a:endParaRPr lang="ru-RU" sz="1600" dirty="0">
              <a:solidFill>
                <a:schemeClr val="accent1"/>
              </a:solidFill>
              <a:latin typeface="Benzin-Regular" panose="00000500000000000000" pitchFamily="2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B40C4DD-2B55-4E40-9802-EF1F89CEDD03}"/>
              </a:ext>
            </a:extLst>
          </p:cNvPr>
          <p:cNvSpPr/>
          <p:nvPr/>
        </p:nvSpPr>
        <p:spPr>
          <a:xfrm>
            <a:off x="407368" y="1763001"/>
            <a:ext cx="6840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400" dirty="0" smtClean="0">
                <a:solidFill>
                  <a:schemeClr val="bg1"/>
                </a:solidFill>
                <a:latin typeface="Benzin-Bold" panose="00000800000000000000" pitchFamily="2" charset="-52"/>
              </a:rPr>
              <a:t>ЭНЕРГЕТИЧЕСКАЯ </a:t>
            </a:r>
            <a:r>
              <a:rPr lang="ru-RU" sz="2400" dirty="0">
                <a:solidFill>
                  <a:schemeClr val="bg1"/>
                </a:solidFill>
                <a:latin typeface="Benzin-Bold" panose="00000800000000000000" pitchFamily="2" charset="-52"/>
              </a:rPr>
              <a:t>НЕЗАВИСИМОСТЬ И ОТЕЧЕСТВЕННЫЕ ИННОВАЦИИ </a:t>
            </a:r>
            <a:r>
              <a:rPr lang="ru-RU" sz="2400" dirty="0" smtClean="0">
                <a:solidFill>
                  <a:schemeClr val="bg1"/>
                </a:solidFill>
                <a:latin typeface="Benzin-Bold" panose="00000800000000000000" pitchFamily="2" charset="-52"/>
              </a:rPr>
              <a:t>В </a:t>
            </a:r>
            <a:r>
              <a:rPr lang="ru-RU" sz="2400" dirty="0">
                <a:solidFill>
                  <a:schemeClr val="bg1"/>
                </a:solidFill>
                <a:latin typeface="Benzin-Bold" panose="00000800000000000000" pitchFamily="2" charset="-52"/>
              </a:rPr>
              <a:t>РАСПРЕДЕЛЕННОЙ </a:t>
            </a:r>
            <a:r>
              <a:rPr lang="ru-RU" sz="2400" dirty="0" smtClean="0">
                <a:solidFill>
                  <a:schemeClr val="bg1"/>
                </a:solidFill>
                <a:latin typeface="Benzin-Bold" panose="00000800000000000000" pitchFamily="2" charset="-52"/>
              </a:rPr>
              <a:t>ГЕНЕРАЦИИ</a:t>
            </a:r>
          </a:p>
        </p:txBody>
      </p:sp>
      <p:pic>
        <p:nvPicPr>
          <p:cNvPr id="12" name="Рисунок 2">
            <a:extLst>
              <a:ext uri="{FF2B5EF4-FFF2-40B4-BE49-F238E27FC236}">
                <a16:creationId xmlns:a16="http://schemas.microsoft.com/office/drawing/2014/main" xmlns="" id="{368E2AC5-BD36-4CA8-AD22-685E8922F3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6512" y="626535"/>
            <a:ext cx="2702310" cy="50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B40C4DD-2B55-4E40-9802-EF1F89CEDD03}"/>
              </a:ext>
            </a:extLst>
          </p:cNvPr>
          <p:cNvSpPr/>
          <p:nvPr/>
        </p:nvSpPr>
        <p:spPr>
          <a:xfrm>
            <a:off x="407368" y="3919178"/>
            <a:ext cx="6840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400" dirty="0">
                <a:solidFill>
                  <a:schemeClr val="bg1"/>
                </a:solidFill>
                <a:latin typeface="TT Lakes Neue" panose="02010001040000080307" pitchFamily="2" charset="0"/>
              </a:rPr>
              <a:t>СПИКЕР: </a:t>
            </a:r>
            <a:r>
              <a:rPr lang="ru-RU" sz="1400" b="1" dirty="0" smtClean="0">
                <a:solidFill>
                  <a:schemeClr val="bg1"/>
                </a:solidFill>
                <a:latin typeface="TT Lakes Neue" panose="02010001040000080307" pitchFamily="2" charset="0"/>
              </a:rPr>
              <a:t>КОЗЛОВ ИЛЬЯ НИКОЛАЕВИЧ</a:t>
            </a:r>
            <a:endParaRPr lang="ru-RU" sz="1400" b="1" dirty="0">
              <a:solidFill>
                <a:schemeClr val="bg1"/>
              </a:solidFill>
              <a:latin typeface="TT Lakes Neue" panose="02010001040000080307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B40C4DD-2B55-4E40-9802-EF1F89CEDD03}"/>
              </a:ext>
            </a:extLst>
          </p:cNvPr>
          <p:cNvSpPr/>
          <p:nvPr/>
        </p:nvSpPr>
        <p:spPr>
          <a:xfrm>
            <a:off x="407368" y="4135456"/>
            <a:ext cx="6840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400" dirty="0" smtClean="0">
                <a:solidFill>
                  <a:schemeClr val="bg1"/>
                </a:solidFill>
                <a:latin typeface="TT Lakes Neue" panose="02010001040000080307" pitchFamily="2" charset="0"/>
              </a:rPr>
              <a:t>НАЧАЛЬНИК ОТДЕЛА ЭНЕРГОСНАБЖЕНИЯ  </a:t>
            </a:r>
            <a:r>
              <a:rPr lang="ru-RU" sz="1400" dirty="0">
                <a:solidFill>
                  <a:schemeClr val="bg1"/>
                </a:solidFill>
                <a:latin typeface="TT Lakes Neue" panose="02010001040000080307" pitchFamily="2" charset="0"/>
              </a:rPr>
              <a:t>АО «ГТ ЭНЕРГО</a:t>
            </a:r>
            <a:r>
              <a:rPr lang="ru-RU" sz="1400" dirty="0" smtClean="0">
                <a:solidFill>
                  <a:schemeClr val="bg1"/>
                </a:solidFill>
                <a:latin typeface="TT Lakes Neue" panose="02010001040000080307" pitchFamily="2" charset="0"/>
              </a:rPr>
              <a:t>»</a:t>
            </a:r>
            <a:endParaRPr lang="ru-RU" sz="1400" dirty="0">
              <a:solidFill>
                <a:schemeClr val="bg1"/>
              </a:solidFill>
              <a:latin typeface="TT Lakes Neue" panose="02010001040000080307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6" t="398" r="30555" b="-398"/>
          <a:stretch/>
        </p:blipFill>
        <p:spPr>
          <a:xfrm>
            <a:off x="7608168" y="-2728"/>
            <a:ext cx="4583832" cy="688863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608168" y="-2728"/>
            <a:ext cx="4583832" cy="6860728"/>
          </a:xfrm>
          <a:prstGeom prst="rect">
            <a:avLst/>
          </a:prstGeom>
          <a:solidFill>
            <a:schemeClr val="tx2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6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F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27901469-C369-4E9C-9601-68A2447A4361}"/>
              </a:ext>
            </a:extLst>
          </p:cNvPr>
          <p:cNvSpPr/>
          <p:nvPr/>
        </p:nvSpPr>
        <p:spPr>
          <a:xfrm>
            <a:off x="695325" y="-12959075"/>
            <a:ext cx="5329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bg1">
                    <a:lumMod val="65000"/>
                  </a:schemeClr>
                </a:solidFill>
              </a:rPr>
              <a:t>Пилотный </a:t>
            </a:r>
            <a:r>
              <a:rPr lang="ru-RU" sz="3200" b="1" dirty="0"/>
              <a:t>проект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55C1B51-80EC-4093-AD6D-D35CCB9691BB}"/>
              </a:ext>
            </a:extLst>
          </p:cNvPr>
          <p:cNvSpPr txBox="1"/>
          <p:nvPr/>
        </p:nvSpPr>
        <p:spPr>
          <a:xfrm>
            <a:off x="695325" y="-11555700"/>
            <a:ext cx="6096000" cy="765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ru-RU" sz="1400" dirty="0">
                <a:latin typeface="TT Lakes Neue" panose="02010001040000080307" pitchFamily="2" charset="0"/>
              </a:rPr>
              <a:t>Предлагаем реализовать </a:t>
            </a:r>
            <a:r>
              <a:rPr lang="ru-RU" sz="1400" b="1" dirty="0">
                <a:latin typeface="TT Lakes Neue" panose="02010001040000080307" pitchFamily="2" charset="0"/>
              </a:rPr>
              <a:t>Пилотный проект по Комплексному предложению </a:t>
            </a:r>
            <a:r>
              <a:rPr lang="ru-RU" sz="1400" dirty="0">
                <a:latin typeface="TT Lakes Neue" panose="02010001040000080307" pitchFamily="2" charset="0"/>
              </a:rPr>
              <a:t>энергоснабжения ГТ Энерго для нефтегазовых месторождений Газпрома.</a:t>
            </a:r>
          </a:p>
        </p:txBody>
      </p:sp>
      <p:pic>
        <p:nvPicPr>
          <p:cNvPr id="61" name="Рисунок 2">
            <a:extLst>
              <a:ext uri="{FF2B5EF4-FFF2-40B4-BE49-F238E27FC236}">
                <a16:creationId xmlns:a16="http://schemas.microsoft.com/office/drawing/2014/main" xmlns="" id="{FF2AC1D4-EC35-494F-B230-8D315DF0E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87696" y="-12870952"/>
            <a:ext cx="1608903" cy="30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9FE-9E3E-4D33-8094-C517DE01B6B6}" type="slidenum">
              <a:rPr lang="ru-RU" smtClean="0"/>
              <a:t>10</a:t>
            </a:fld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98A32145-166C-CE53-AD50-00EEEEF852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9231" y="652062"/>
            <a:ext cx="268894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xmlns="" id="{00637D9A-8D73-4C2B-A5E4-A10852696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592" y="3605478"/>
            <a:ext cx="5114344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0238" indent="-6302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bg1"/>
                </a:solidFill>
                <a:latin typeface="TT Lakes Neue Medium" panose="02010001040000080307" pitchFamily="2" charset="0"/>
                <a:cs typeface="Arial" panose="020B0604020202020204" pitchFamily="34" charset="0"/>
              </a:rPr>
              <a:t>Илья Николаевич Козлов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b="1" dirty="0" smtClean="0">
              <a:solidFill>
                <a:schemeClr val="bg1"/>
              </a:solidFill>
              <a:latin typeface="TT Lakes Neue Medium" panose="02010001040000080307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bg1"/>
                </a:solidFill>
                <a:latin typeface="TT Lakes Neue Medium" panose="02010001040000080307" pitchFamily="2" charset="0"/>
                <a:cs typeface="Arial" panose="020B0604020202020204" pitchFamily="34" charset="0"/>
              </a:rPr>
              <a:t>Начальник управления энергоснабжения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bg1"/>
                </a:solidFill>
                <a:latin typeface="TT Lakes Neue Medium" panose="02010001040000080307" pitchFamily="2" charset="0"/>
                <a:cs typeface="Arial" panose="020B0604020202020204" pitchFamily="34" charset="0"/>
              </a:rPr>
              <a:t>АО «ГТ Энерго»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000" b="1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TT Lakes Neue Medium" panose="02010001040000080307" pitchFamily="2" charset="0"/>
                <a:cs typeface="Arial" panose="020B0604020202020204" pitchFamily="34" charset="0"/>
              </a:rPr>
              <a:t>+ 7 (495) 204-27-33 доб. 6315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1800" b="1" dirty="0">
                <a:solidFill>
                  <a:schemeClr val="bg1"/>
                </a:solidFill>
                <a:latin typeface="TT Lakes Neue Medium" panose="02010001040000080307" pitchFamily="2" charset="0"/>
                <a:cs typeface="Arial" panose="020B0604020202020204" pitchFamily="34" charset="0"/>
              </a:rPr>
              <a:t>kozlov_in@gtenergo.ru</a:t>
            </a:r>
            <a:endParaRPr lang="ru-RU" altLang="ru-RU" sz="1800" b="1" dirty="0">
              <a:solidFill>
                <a:schemeClr val="bg1"/>
              </a:solidFill>
              <a:latin typeface="TT Lakes Neue Medium" panose="02010001040000080307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ru-RU" altLang="ru-RU" sz="1800" b="1" dirty="0">
              <a:solidFill>
                <a:schemeClr val="bg1"/>
              </a:solidFill>
              <a:latin typeface="TT Lakes Neue Medium" panose="02010001040000080307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1800" b="1" dirty="0">
                <a:solidFill>
                  <a:schemeClr val="bg1"/>
                </a:solidFill>
                <a:latin typeface="TT Lakes Neue Medium" panose="02010001040000080307" pitchFamily="2" charset="0"/>
                <a:cs typeface="Arial" panose="020B0604020202020204" pitchFamily="34" charset="0"/>
              </a:rPr>
              <a:t>www.gtenergo</a:t>
            </a:r>
            <a:r>
              <a:rPr lang="ru-RU" altLang="ru-RU" sz="1800" b="1" dirty="0">
                <a:solidFill>
                  <a:schemeClr val="bg1"/>
                </a:solidFill>
                <a:latin typeface="TT Lakes Neue Medium" panose="02010001040000080307" pitchFamily="2" charset="0"/>
                <a:cs typeface="Arial" panose="020B0604020202020204" pitchFamily="34" charset="0"/>
              </a:rPr>
              <a:t>.</a:t>
            </a:r>
            <a:r>
              <a:rPr lang="en-US" altLang="ru-RU" sz="1800" b="1" dirty="0" err="1">
                <a:solidFill>
                  <a:schemeClr val="bg1"/>
                </a:solidFill>
                <a:latin typeface="TT Lakes Neue Medium" panose="02010001040000080307" pitchFamily="2" charset="0"/>
                <a:cs typeface="Arial" panose="020B0604020202020204" pitchFamily="34" charset="0"/>
              </a:rPr>
              <a:t>ru</a:t>
            </a:r>
            <a:endParaRPr lang="ru-RU" altLang="ru-RU" sz="1800" b="1" dirty="0">
              <a:solidFill>
                <a:schemeClr val="bg1"/>
              </a:solidFill>
              <a:latin typeface="TT Lakes Neue Medium" panose="02010001040000080307" pitchFamily="2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7" r="17099"/>
          <a:stretch/>
        </p:blipFill>
        <p:spPr>
          <a:xfrm>
            <a:off x="5519936" y="-1"/>
            <a:ext cx="6698697" cy="68580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ECE665C-18A4-4455-8FE3-F9AEF3EAEA37}"/>
              </a:ext>
            </a:extLst>
          </p:cNvPr>
          <p:cNvSpPr txBox="1"/>
          <p:nvPr/>
        </p:nvSpPr>
        <p:spPr>
          <a:xfrm>
            <a:off x="5733637" y="332656"/>
            <a:ext cx="28769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1A73B"/>
                </a:solidFill>
                <a:cs typeface="Arial" panose="020B0604020202020204" pitchFamily="34" charset="0"/>
              </a:rPr>
              <a:t>Стенд </a:t>
            </a:r>
            <a:r>
              <a:rPr lang="ru-RU" altLang="ru-RU" sz="2000" b="1" dirty="0" smtClean="0">
                <a:solidFill>
                  <a:srgbClr val="F1A73B"/>
                </a:solidFill>
                <a:cs typeface="Arial" panose="020B0604020202020204" pitchFamily="34" charset="0"/>
              </a:rPr>
              <a:t>«</a:t>
            </a:r>
            <a:r>
              <a:rPr lang="ru-RU" altLang="ru-RU" sz="2000" b="1" dirty="0">
                <a:solidFill>
                  <a:srgbClr val="F1A73B"/>
                </a:solidFill>
                <a:cs typeface="Arial" panose="020B0604020202020204" pitchFamily="34" charset="0"/>
              </a:rPr>
              <a:t>ГТ </a:t>
            </a:r>
            <a:r>
              <a:rPr lang="ru-RU" altLang="ru-RU" sz="2000" b="1" dirty="0" smtClean="0">
                <a:solidFill>
                  <a:srgbClr val="F1A73B"/>
                </a:solidFill>
                <a:cs typeface="Arial" panose="020B0604020202020204" pitchFamily="34" charset="0"/>
              </a:rPr>
              <a:t>Энерго»:</a:t>
            </a:r>
            <a:endParaRPr lang="ru-RU" altLang="ru-RU" sz="2000" b="1" dirty="0">
              <a:solidFill>
                <a:srgbClr val="F1A73B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sz="2000" b="1" dirty="0" smtClean="0">
                <a:solidFill>
                  <a:srgbClr val="F1A73B"/>
                </a:solidFill>
                <a:cs typeface="Arial" panose="020B0604020202020204" pitchFamily="34" charset="0"/>
              </a:rPr>
              <a:t>Павильон F. 5.1</a:t>
            </a:r>
            <a:r>
              <a:rPr lang="ru-RU" sz="2000" b="1" dirty="0" smtClean="0">
                <a:solidFill>
                  <a:srgbClr val="F1A73B"/>
                </a:solidFill>
              </a:rPr>
              <a:t> </a:t>
            </a:r>
            <a:endParaRPr lang="en-US" altLang="ru-RU" sz="2000" b="1" dirty="0">
              <a:solidFill>
                <a:srgbClr val="F1A73B"/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2" y="269420"/>
            <a:ext cx="3066637" cy="306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25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2">
            <a:extLst>
              <a:ext uri="{FF2B5EF4-FFF2-40B4-BE49-F238E27FC236}">
                <a16:creationId xmlns:a16="http://schemas.microsoft.com/office/drawing/2014/main" xmlns="" id="{EF45D657-D3FA-4F1B-BFDD-91B2A6C31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75271" y="622211"/>
            <a:ext cx="268894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9FE-9E3E-4D33-8094-C517DE01B6B6}" type="slidenum">
              <a:rPr lang="ru-RU" smtClean="0"/>
              <a:t>2</a:t>
            </a:fld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DFE4CCB0-5908-4E47-A75F-DB96E560A257}"/>
              </a:ext>
            </a:extLst>
          </p:cNvPr>
          <p:cNvSpPr txBox="1"/>
          <p:nvPr/>
        </p:nvSpPr>
        <p:spPr>
          <a:xfrm>
            <a:off x="417216" y="649336"/>
            <a:ext cx="7308000" cy="6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ct val="0"/>
              </a:spcBef>
              <a:defRPr/>
            </a:pPr>
            <a:r>
              <a:rPr lang="ru-RU" altLang="ru-RU" sz="3200" b="1" dirty="0">
                <a:latin typeface="+mj-lt"/>
                <a:cs typeface="Arial" panose="020B0604020202020204" pitchFamily="34" charset="0"/>
              </a:rPr>
              <a:t>О КОМПАНИИ</a:t>
            </a:r>
          </a:p>
        </p:txBody>
      </p:sp>
      <p:sp>
        <p:nvSpPr>
          <p:cNvPr id="16" name="Текст слайда"/>
          <p:cNvSpPr txBox="1"/>
          <p:nvPr/>
        </p:nvSpPr>
        <p:spPr>
          <a:xfrm>
            <a:off x="417216" y="1634293"/>
            <a:ext cx="9821286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1600" dirty="0">
                <a:latin typeface="TT Lakes Neue Medium" panose="02010001040000080307" pitchFamily="2" charset="0"/>
              </a:rPr>
              <a:t>АО «ГТ Энерго» это 18 действующих ГТ ТЭЦ современных </a:t>
            </a:r>
            <a:r>
              <a:rPr lang="ru-RU" sz="1600" dirty="0" err="1">
                <a:latin typeface="TT Lakes Neue Medium" panose="02010001040000080307" pitchFamily="2" charset="0"/>
              </a:rPr>
              <a:t>энергообъектов</a:t>
            </a:r>
            <a:r>
              <a:rPr lang="ru-RU" sz="1600" dirty="0">
                <a:latin typeface="TT Lakes Neue Medium" panose="02010001040000080307" pitchFamily="2" charset="0"/>
              </a:rPr>
              <a:t>. </a:t>
            </a:r>
          </a:p>
          <a:p>
            <a:r>
              <a:rPr lang="ru-RU" sz="1600" dirty="0">
                <a:latin typeface="TT Lakes Neue Medium" panose="02010001040000080307" pitchFamily="2" charset="0"/>
              </a:rPr>
              <a:t>Компания производит электрическую энергию в 15 регионах Российской Федерации. </a:t>
            </a:r>
          </a:p>
          <a:p>
            <a:r>
              <a:rPr lang="ru-RU" sz="1600" dirty="0">
                <a:latin typeface="TT Lakes Neue Medium" panose="02010001040000080307" pitchFamily="2" charset="0"/>
              </a:rPr>
              <a:t>Более 20 лет на рынке генерации (с 2003 года)</a:t>
            </a:r>
          </a:p>
        </p:txBody>
      </p:sp>
      <p:sp>
        <p:nvSpPr>
          <p:cNvPr id="18" name="object 10"/>
          <p:cNvSpPr txBox="1"/>
          <p:nvPr/>
        </p:nvSpPr>
        <p:spPr>
          <a:xfrm>
            <a:off x="396798" y="2551898"/>
            <a:ext cx="6778433" cy="16223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3515" marR="429895" indent="-171450" algn="just">
              <a:lnSpc>
                <a:spcPct val="150000"/>
              </a:lnSpc>
              <a:spcBef>
                <a:spcPts val="95"/>
              </a:spcBef>
              <a:buClr>
                <a:srgbClr val="F0A73A"/>
              </a:buClr>
              <a:buSzPct val="150000"/>
              <a:buFont typeface="Wingdings"/>
              <a:buChar char=""/>
              <a:tabLst>
                <a:tab pos="184785" algn="l"/>
              </a:tabLst>
            </a:pPr>
            <a:r>
              <a:rPr lang="ru-RU" sz="1600" dirty="0">
                <a:latin typeface="TT Lakes Neue Medium" panose="02010001040000080307" pitchFamily="2" charset="0"/>
                <a:cs typeface="Verdana"/>
              </a:rPr>
              <a:t>Более 20 лет успешной работы в распределенной генерации</a:t>
            </a:r>
          </a:p>
          <a:p>
            <a:pPr marL="183515" marR="429895" indent="-171450" algn="just">
              <a:lnSpc>
                <a:spcPct val="150000"/>
              </a:lnSpc>
              <a:spcBef>
                <a:spcPts val="95"/>
              </a:spcBef>
              <a:buClr>
                <a:srgbClr val="F0A73A"/>
              </a:buClr>
              <a:buSzPct val="150000"/>
              <a:buFont typeface="Wingdings"/>
              <a:buChar char=""/>
              <a:tabLst>
                <a:tab pos="184785" algn="l"/>
              </a:tabLst>
            </a:pPr>
            <a:r>
              <a:rPr sz="1600" dirty="0">
                <a:latin typeface="TT Lakes Neue Medium" panose="02010001040000080307" pitchFamily="2" charset="0"/>
                <a:cs typeface="Verdana"/>
              </a:rPr>
              <a:t>18</a:t>
            </a:r>
            <a:r>
              <a:rPr lang="en-US" sz="1600" dirty="0">
                <a:latin typeface="TT Lakes Neue Medium" panose="02010001040000080307" pitchFamily="2" charset="0"/>
                <a:cs typeface="Verdana"/>
              </a:rPr>
              <a:t> </a:t>
            </a:r>
            <a:r>
              <a:rPr lang="ru-RU" sz="1600" dirty="0">
                <a:latin typeface="TT Lakes Neue Medium" panose="02010001040000080307" pitchFamily="2" charset="0"/>
                <a:cs typeface="Verdana"/>
              </a:rPr>
              <a:t>современных газотурбинных электростанций</a:t>
            </a:r>
          </a:p>
          <a:p>
            <a:pPr marL="183515" marR="429895" indent="-171450" algn="just">
              <a:lnSpc>
                <a:spcPct val="150000"/>
              </a:lnSpc>
              <a:spcBef>
                <a:spcPts val="95"/>
              </a:spcBef>
              <a:buClr>
                <a:srgbClr val="F0A73A"/>
              </a:buClr>
              <a:buSzPct val="150000"/>
              <a:buFont typeface="Wingdings"/>
              <a:buChar char=""/>
              <a:tabLst>
                <a:tab pos="184785" algn="l"/>
              </a:tabLst>
            </a:pPr>
            <a:r>
              <a:rPr lang="ru-RU" sz="1600" dirty="0">
                <a:latin typeface="TT Lakes Neue Medium" panose="02010001040000080307" pitchFamily="2" charset="0"/>
                <a:cs typeface="Verdana"/>
              </a:rPr>
              <a:t>3</a:t>
            </a:r>
            <a:r>
              <a:rPr sz="1600" dirty="0">
                <a:latin typeface="TT Lakes Neue Medium" panose="02010001040000080307" pitchFamily="2" charset="0"/>
                <a:cs typeface="Verdana"/>
              </a:rPr>
              <a:t> </a:t>
            </a:r>
            <a:r>
              <a:rPr sz="1600" dirty="0" err="1">
                <a:latin typeface="TT Lakes Neue Medium" panose="02010001040000080307" pitchFamily="2" charset="0"/>
                <a:cs typeface="Verdana"/>
              </a:rPr>
              <a:t>региональных</a:t>
            </a:r>
            <a:r>
              <a:rPr sz="1600" dirty="0">
                <a:latin typeface="TT Lakes Neue Medium" panose="02010001040000080307" pitchFamily="2" charset="0"/>
                <a:cs typeface="Verdana"/>
              </a:rPr>
              <a:t> </a:t>
            </a:r>
            <a:r>
              <a:rPr sz="1600" dirty="0" err="1">
                <a:latin typeface="TT Lakes Neue Medium" panose="02010001040000080307" pitchFamily="2" charset="0"/>
                <a:cs typeface="Verdana"/>
              </a:rPr>
              <a:t>сервисных</a:t>
            </a:r>
            <a:r>
              <a:rPr sz="1600" dirty="0">
                <a:latin typeface="TT Lakes Neue Medium" panose="02010001040000080307" pitchFamily="2" charset="0"/>
                <a:cs typeface="Verdana"/>
              </a:rPr>
              <a:t> </a:t>
            </a:r>
            <a:r>
              <a:rPr sz="1600" dirty="0" err="1">
                <a:latin typeface="TT Lakes Neue Medium" panose="02010001040000080307" pitchFamily="2" charset="0"/>
                <a:cs typeface="Verdana"/>
              </a:rPr>
              <a:t>центра</a:t>
            </a:r>
            <a:endParaRPr lang="ru-RU" sz="1600" dirty="0">
              <a:latin typeface="TT Lakes Neue Medium" panose="02010001040000080307" pitchFamily="2" charset="0"/>
              <a:cs typeface="Verdana"/>
            </a:endParaRPr>
          </a:p>
          <a:p>
            <a:pPr marL="183515" marR="48895" indent="-171450" algn="just">
              <a:lnSpc>
                <a:spcPct val="150000"/>
              </a:lnSpc>
              <a:spcBef>
                <a:spcPts val="1200"/>
              </a:spcBef>
              <a:buClr>
                <a:srgbClr val="F0A73A"/>
              </a:buClr>
              <a:buSzPct val="150000"/>
              <a:buFont typeface="Wingdings"/>
              <a:buChar char=""/>
              <a:tabLst>
                <a:tab pos="184785" algn="l"/>
              </a:tabLst>
            </a:pPr>
            <a:r>
              <a:rPr lang="ru-RU" sz="1600" dirty="0">
                <a:latin typeface="TT Lakes Neue Medium" panose="02010001040000080307" pitchFamily="2" charset="0"/>
                <a:cs typeface="Verdana"/>
              </a:rPr>
              <a:t>2 инжиниринговых центра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78BF1263-E2F5-4078-8822-3C369FCEF1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3774" r="59789" b="19588"/>
          <a:stretch/>
        </p:blipFill>
        <p:spPr>
          <a:xfrm>
            <a:off x="7765676" y="1117433"/>
            <a:ext cx="4419412" cy="4762498"/>
          </a:xfrm>
          <a:prstGeom prst="rect">
            <a:avLst/>
          </a:prstGeom>
          <a:effectLst>
            <a:outerShdw blurRad="127000" dir="5400000" algn="ctr" rotWithShape="0">
              <a:schemeClr val="bg2">
                <a:lumMod val="90000"/>
                <a:alpha val="97000"/>
              </a:schemeClr>
            </a:outerShdw>
          </a:effectLst>
        </p:spPr>
      </p:pic>
      <p:sp>
        <p:nvSpPr>
          <p:cNvPr id="20" name="Овал 19"/>
          <p:cNvSpPr/>
          <p:nvPr/>
        </p:nvSpPr>
        <p:spPr>
          <a:xfrm>
            <a:off x="5519936" y="3021114"/>
            <a:ext cx="175632" cy="175632"/>
          </a:xfrm>
          <a:prstGeom prst="ellipse">
            <a:avLst/>
          </a:prstGeom>
          <a:solidFill>
            <a:srgbClr val="EAA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0"/>
          </a:p>
        </p:txBody>
      </p:sp>
      <p:sp>
        <p:nvSpPr>
          <p:cNvPr id="21" name="Овал 20"/>
          <p:cNvSpPr/>
          <p:nvPr/>
        </p:nvSpPr>
        <p:spPr>
          <a:xfrm>
            <a:off x="4230537" y="3430665"/>
            <a:ext cx="175632" cy="175632"/>
          </a:xfrm>
          <a:prstGeom prst="ellipse">
            <a:avLst/>
          </a:prstGeom>
          <a:solidFill>
            <a:srgbClr val="22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0"/>
          </a:p>
        </p:txBody>
      </p:sp>
      <p:sp>
        <p:nvSpPr>
          <p:cNvPr id="23" name="Овал 22"/>
          <p:cNvSpPr/>
          <p:nvPr/>
        </p:nvSpPr>
        <p:spPr>
          <a:xfrm>
            <a:off x="3407852" y="3966836"/>
            <a:ext cx="175632" cy="175632"/>
          </a:xfrm>
          <a:prstGeom prst="ellipse">
            <a:avLst/>
          </a:prstGeom>
          <a:solidFill>
            <a:srgbClr val="009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564C3C38-9E73-4113-85D9-8C6663B2D5BC}"/>
              </a:ext>
            </a:extLst>
          </p:cNvPr>
          <p:cNvSpPr/>
          <p:nvPr/>
        </p:nvSpPr>
        <p:spPr>
          <a:xfrm>
            <a:off x="0" y="4946695"/>
            <a:ext cx="12192000" cy="1911305"/>
          </a:xfrm>
          <a:prstGeom prst="rect">
            <a:avLst/>
          </a:prstGeom>
          <a:solidFill>
            <a:srgbClr val="21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0" baseline="-25000" dirty="0">
              <a:solidFill>
                <a:schemeClr val="bg2"/>
              </a:solidFill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304068" y="5236485"/>
            <a:ext cx="12135471" cy="1346995"/>
            <a:chOff x="2495505" y="5477300"/>
            <a:chExt cx="9938219" cy="1346995"/>
          </a:xfrm>
        </p:grpSpPr>
        <p:sp>
          <p:nvSpPr>
            <p:cNvPr id="28" name="object 43"/>
            <p:cNvSpPr txBox="1"/>
            <p:nvPr/>
          </p:nvSpPr>
          <p:spPr>
            <a:xfrm>
              <a:off x="3023434" y="5477300"/>
              <a:ext cx="2857324" cy="62901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>
                <a:spcBef>
                  <a:spcPts val="105"/>
                </a:spcBef>
                <a:tabLst>
                  <a:tab pos="681355" algn="l"/>
                  <a:tab pos="2178685" algn="l"/>
                </a:tabLst>
              </a:pPr>
              <a:r>
                <a:rPr lang="en-US" sz="4000" u="sng" dirty="0" smtClean="0">
                  <a:solidFill>
                    <a:schemeClr val="bg1"/>
                  </a:solidFill>
                  <a:uFill>
                    <a:solidFill>
                      <a:srgbClr val="F0A73A"/>
                    </a:solidFill>
                  </a:uFill>
                  <a:latin typeface="+mj-lt"/>
                  <a:cs typeface="Arial Black"/>
                </a:rPr>
                <a:t>4</a:t>
              </a:r>
              <a:r>
                <a:rPr lang="ru-RU" sz="4000" u="sng" dirty="0" smtClean="0">
                  <a:solidFill>
                    <a:schemeClr val="bg1"/>
                  </a:solidFill>
                  <a:uFill>
                    <a:solidFill>
                      <a:srgbClr val="F0A73A"/>
                    </a:solidFill>
                  </a:uFill>
                  <a:latin typeface="+mj-lt"/>
                  <a:cs typeface="Arial Black"/>
                </a:rPr>
                <a:t>4</a:t>
              </a:r>
              <a:endParaRPr sz="4000" dirty="0">
                <a:solidFill>
                  <a:schemeClr val="bg1"/>
                </a:solidFill>
                <a:latin typeface="+mj-lt"/>
                <a:cs typeface="Arial Black"/>
              </a:endParaRPr>
            </a:p>
          </p:txBody>
        </p:sp>
        <p:sp>
          <p:nvSpPr>
            <p:cNvPr id="30" name="object 43"/>
            <p:cNvSpPr txBox="1"/>
            <p:nvPr/>
          </p:nvSpPr>
          <p:spPr>
            <a:xfrm>
              <a:off x="9889418" y="5498338"/>
              <a:ext cx="2544306" cy="81111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>
                <a:spcBef>
                  <a:spcPts val="105"/>
                </a:spcBef>
                <a:tabLst>
                  <a:tab pos="681355" algn="l"/>
                  <a:tab pos="2178685" algn="l"/>
                </a:tabLst>
              </a:pPr>
              <a:r>
                <a:rPr lang="en-US" sz="4000" u="sng" dirty="0">
                  <a:solidFill>
                    <a:schemeClr val="bg1"/>
                  </a:solidFill>
                  <a:uFill>
                    <a:solidFill>
                      <a:srgbClr val="F0A73A"/>
                    </a:solidFill>
                  </a:uFill>
                  <a:latin typeface="+mj-lt"/>
                  <a:cs typeface="Arial Black"/>
                </a:rPr>
                <a:t>~</a:t>
              </a:r>
              <a:r>
                <a:rPr lang="ru-RU" sz="4000" u="sng" dirty="0">
                  <a:solidFill>
                    <a:schemeClr val="bg1"/>
                  </a:solidFill>
                  <a:uFill>
                    <a:solidFill>
                      <a:srgbClr val="F0A73A"/>
                    </a:solidFill>
                  </a:uFill>
                  <a:latin typeface="+mj-lt"/>
                  <a:cs typeface="Arial Black"/>
                </a:rPr>
                <a:t>800 </a:t>
              </a:r>
              <a:r>
                <a:rPr lang="ru-RU" sz="2000" u="sng" dirty="0">
                  <a:solidFill>
                    <a:schemeClr val="bg1"/>
                  </a:solidFill>
                  <a:uFill>
                    <a:solidFill>
                      <a:srgbClr val="F0A73A"/>
                    </a:solidFill>
                  </a:uFill>
                  <a:latin typeface="+mj-lt"/>
                  <a:cs typeface="Arial Black"/>
                </a:rPr>
                <a:t>чел</a:t>
              </a:r>
              <a:r>
                <a:rPr lang="ru-RU" sz="1200" u="sng" dirty="0">
                  <a:solidFill>
                    <a:schemeClr val="bg1"/>
                  </a:solidFill>
                  <a:uFill>
                    <a:solidFill>
                      <a:srgbClr val="F0A73A"/>
                    </a:solidFill>
                  </a:uFill>
                  <a:latin typeface="+mj-lt"/>
                  <a:cs typeface="Arial Black"/>
                </a:rPr>
                <a:t>.</a:t>
              </a:r>
              <a:endParaRPr sz="4000" dirty="0">
                <a:solidFill>
                  <a:schemeClr val="bg1"/>
                </a:solidFill>
                <a:latin typeface="+mj-lt"/>
                <a:cs typeface="Arial Black"/>
              </a:endParaRPr>
            </a:p>
            <a:p>
              <a:pPr>
                <a:spcBef>
                  <a:spcPts val="105"/>
                </a:spcBef>
                <a:tabLst>
                  <a:tab pos="681355" algn="l"/>
                  <a:tab pos="2178685" algn="l"/>
                </a:tabLst>
              </a:pPr>
              <a:endParaRPr lang="ru-RU" sz="1100" dirty="0">
                <a:solidFill>
                  <a:schemeClr val="bg1"/>
                </a:solidFill>
                <a:latin typeface="+mj-lt"/>
                <a:cs typeface="Verdana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548014" y="6239520"/>
              <a:ext cx="26137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TT Lakes Neue Medium" panose="02010001040000080307" pitchFamily="2" charset="0"/>
                  <a:cs typeface="Verdana"/>
                </a:rPr>
                <a:t>Установленная электрическая мощность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982263" y="6239520"/>
              <a:ext cx="26137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TT Lakes Neue Medium" panose="02010001040000080307" pitchFamily="2" charset="0"/>
                  <a:cs typeface="Verdana"/>
                </a:rPr>
                <a:t>Суммарная наработка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696458" y="6212906"/>
              <a:ext cx="26137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TT Lakes Neue Medium" panose="02010001040000080307" pitchFamily="2" charset="0"/>
                  <a:cs typeface="Verdana"/>
                </a:rPr>
                <a:t>Персонал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95505" y="6239520"/>
              <a:ext cx="26137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500"/>
                </a:spcBef>
              </a:pPr>
              <a:r>
                <a:rPr lang="ru-RU" sz="1600" dirty="0">
                  <a:solidFill>
                    <a:schemeClr val="bg1"/>
                  </a:solidFill>
                  <a:latin typeface="TT Lakes Neue Medium" panose="02010001040000080307" pitchFamily="2" charset="0"/>
                  <a:cs typeface="Verdana"/>
                </a:rPr>
                <a:t>Энергоблока в работе</a:t>
              </a:r>
            </a:p>
          </p:txBody>
        </p:sp>
        <p:sp>
          <p:nvSpPr>
            <p:cNvPr id="37" name="object 43"/>
            <p:cNvSpPr txBox="1"/>
            <p:nvPr/>
          </p:nvSpPr>
          <p:spPr>
            <a:xfrm>
              <a:off x="4889231" y="5498338"/>
              <a:ext cx="2857324" cy="62901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>
                <a:spcBef>
                  <a:spcPts val="105"/>
                </a:spcBef>
                <a:tabLst>
                  <a:tab pos="681355" algn="l"/>
                  <a:tab pos="2178685" algn="l"/>
                </a:tabLst>
              </a:pPr>
              <a:r>
                <a:rPr lang="en-US" sz="4000" u="sng" dirty="0" smtClean="0">
                  <a:solidFill>
                    <a:schemeClr val="bg1"/>
                  </a:solidFill>
                  <a:uFill>
                    <a:solidFill>
                      <a:srgbClr val="F0A73A"/>
                    </a:solidFill>
                  </a:uFill>
                  <a:latin typeface="+mj-lt"/>
                  <a:cs typeface="Arial Black"/>
                </a:rPr>
                <a:t>400 </a:t>
              </a:r>
              <a:r>
                <a:rPr lang="ru-RU" sz="2000" u="sng" dirty="0" smtClean="0">
                  <a:solidFill>
                    <a:schemeClr val="bg1"/>
                  </a:solidFill>
                  <a:uFill>
                    <a:solidFill>
                      <a:srgbClr val="F0A73A"/>
                    </a:solidFill>
                  </a:uFill>
                  <a:latin typeface="+mj-lt"/>
                  <a:cs typeface="Arial Black"/>
                </a:rPr>
                <a:t>Мвт</a:t>
              </a:r>
              <a:endParaRPr sz="2000" dirty="0">
                <a:solidFill>
                  <a:schemeClr val="bg1"/>
                </a:solidFill>
                <a:latin typeface="+mj-lt"/>
                <a:cs typeface="Arial Black"/>
              </a:endParaRPr>
            </a:p>
          </p:txBody>
        </p:sp>
        <p:sp>
          <p:nvSpPr>
            <p:cNvPr id="38" name="object 43"/>
            <p:cNvSpPr txBox="1"/>
            <p:nvPr/>
          </p:nvSpPr>
          <p:spPr>
            <a:xfrm>
              <a:off x="7238748" y="5498338"/>
              <a:ext cx="2857324" cy="62901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>
                <a:spcBef>
                  <a:spcPts val="105"/>
                </a:spcBef>
                <a:tabLst>
                  <a:tab pos="681355" algn="l"/>
                  <a:tab pos="2178685" algn="l"/>
                </a:tabLst>
              </a:pPr>
              <a:r>
                <a:rPr lang="ru-RU" sz="4000" u="sng" dirty="0" smtClean="0">
                  <a:solidFill>
                    <a:schemeClr val="bg1"/>
                  </a:solidFill>
                  <a:uFill>
                    <a:solidFill>
                      <a:srgbClr val="F0A73A"/>
                    </a:solidFill>
                  </a:uFill>
                  <a:latin typeface="+mj-lt"/>
                  <a:cs typeface="Arial Black"/>
                </a:rPr>
                <a:t>2,7 </a:t>
              </a:r>
              <a:r>
                <a:rPr lang="ru-RU" sz="2000" u="sng" dirty="0" smtClean="0">
                  <a:solidFill>
                    <a:schemeClr val="bg1"/>
                  </a:solidFill>
                  <a:uFill>
                    <a:solidFill>
                      <a:srgbClr val="F0A73A"/>
                    </a:solidFill>
                  </a:uFill>
                  <a:latin typeface="+mj-lt"/>
                  <a:cs typeface="Arial Black"/>
                </a:rPr>
                <a:t>млн</a:t>
              </a:r>
              <a:r>
                <a:rPr lang="en-US" sz="2000" u="sng" dirty="0" smtClean="0">
                  <a:solidFill>
                    <a:schemeClr val="bg1"/>
                  </a:solidFill>
                  <a:uFill>
                    <a:solidFill>
                      <a:srgbClr val="F0A73A"/>
                    </a:solidFill>
                  </a:uFill>
                  <a:latin typeface="+mj-lt"/>
                  <a:cs typeface="Arial Black"/>
                </a:rPr>
                <a:t>. </a:t>
              </a:r>
              <a:r>
                <a:rPr lang="ru-RU" sz="2000" u="sng" dirty="0" smtClean="0">
                  <a:solidFill>
                    <a:schemeClr val="bg1"/>
                  </a:solidFill>
                  <a:uFill>
                    <a:solidFill>
                      <a:srgbClr val="F0A73A"/>
                    </a:solidFill>
                  </a:uFill>
                  <a:latin typeface="+mj-lt"/>
                  <a:cs typeface="Arial Black"/>
                </a:rPr>
                <a:t>часов</a:t>
              </a:r>
              <a:endParaRPr sz="2000" dirty="0">
                <a:solidFill>
                  <a:schemeClr val="bg1"/>
                </a:solidFill>
                <a:latin typeface="+mj-lt"/>
                <a:cs typeface="Arial Black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0073182" y="4735469"/>
            <a:ext cx="12939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chemeClr val="bg1">
                    <a:lumMod val="75000"/>
                  </a:schemeClr>
                </a:solidFill>
              </a:rPr>
              <a:t>География объектов</a:t>
            </a:r>
          </a:p>
        </p:txBody>
      </p:sp>
      <p:sp>
        <p:nvSpPr>
          <p:cNvPr id="40" name="Номер слайда 1"/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789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1DD60E7-87D8-4543-A0B2-EDD6F4AEBA8E}"/>
              </a:ext>
            </a:extLst>
          </p:cNvPr>
          <p:cNvSpPr/>
          <p:nvPr/>
        </p:nvSpPr>
        <p:spPr>
          <a:xfrm>
            <a:off x="422290" y="445932"/>
            <a:ext cx="75309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0" i="0" u="none" strike="noStrike" baseline="0" dirty="0">
                <a:solidFill>
                  <a:srgbClr val="212F54"/>
                </a:solidFill>
                <a:latin typeface="+mj-lt"/>
              </a:rPr>
              <a:t>КОМПЛЕКСНОЕ ПРЕДЛОЖЕНИЕ </a:t>
            </a:r>
            <a:br>
              <a:rPr lang="ru-RU" sz="2400" b="0" i="0" u="none" strike="noStrike" baseline="0" dirty="0">
                <a:solidFill>
                  <a:srgbClr val="212F54"/>
                </a:solidFill>
                <a:latin typeface="+mj-lt"/>
              </a:rPr>
            </a:br>
            <a:r>
              <a:rPr lang="ru-RU" sz="2400" b="0" i="0" u="none" strike="noStrike" baseline="0" dirty="0">
                <a:solidFill>
                  <a:srgbClr val="212F54"/>
                </a:solidFill>
                <a:latin typeface="+mj-lt"/>
              </a:rPr>
              <a:t>ПО ЭНЕРГОСНАБЖЕНИЮ</a:t>
            </a:r>
            <a:endParaRPr lang="id-ID" sz="2400" dirty="0">
              <a:solidFill>
                <a:srgbClr val="212F54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Прямоугольник 5">
            <a:extLst>
              <a:ext uri="{FF2B5EF4-FFF2-40B4-BE49-F238E27FC236}">
                <a16:creationId xmlns:a16="http://schemas.microsoft.com/office/drawing/2014/main" xmlns="" id="{136BAF51-ADF2-4719-92E4-63EC19584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5206120"/>
            <a:ext cx="9073008" cy="155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ru-RU" sz="1400" b="1" dirty="0">
                <a:solidFill>
                  <a:srgbClr val="212F54"/>
                </a:solidFill>
                <a:latin typeface="TT Lakes Neue" panose="02010001040000080307" pitchFamily="2" charset="0"/>
              </a:rPr>
              <a:t>Стабильно прогнозируемые затраты на энергоснабжение</a:t>
            </a:r>
          </a:p>
          <a:p>
            <a:pPr marL="171450" indent="-17145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ru-RU" sz="1400" b="1" dirty="0">
                <a:solidFill>
                  <a:srgbClr val="212F54"/>
                </a:solidFill>
                <a:latin typeface="TT Lakes Neue" panose="02010001040000080307" pitchFamily="2" charset="0"/>
              </a:rPr>
              <a:t>Возможность совместной реализации проекта (привлечения подрядных мощностей и человеческих ресурсов заказчика)</a:t>
            </a:r>
          </a:p>
          <a:p>
            <a:pPr marL="171450" indent="-17145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ru-RU" sz="1400" b="1" dirty="0">
                <a:solidFill>
                  <a:srgbClr val="212F54"/>
                </a:solidFill>
                <a:latin typeface="TT Lakes Neue" panose="02010001040000080307" pitchFamily="2" charset="0"/>
              </a:rPr>
              <a:t>Доступный сток основного генерирующего оборудования</a:t>
            </a:r>
          </a:p>
          <a:p>
            <a:pPr marL="171450" indent="-17145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ru-RU" sz="1400" b="1" dirty="0">
                <a:solidFill>
                  <a:srgbClr val="212F54"/>
                </a:solidFill>
                <a:latin typeface="TT Lakes Neue" panose="02010001040000080307" pitchFamily="2" charset="0"/>
              </a:rPr>
              <a:t>Возможность выкупа старого генерирующего оборудования заказчика</a:t>
            </a:r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xmlns="" id="{D9852B7F-F630-4DD6-8DDB-2D3D58196F4B}"/>
              </a:ext>
            </a:extLst>
          </p:cNvPr>
          <p:cNvSpPr/>
          <p:nvPr/>
        </p:nvSpPr>
        <p:spPr>
          <a:xfrm>
            <a:off x="1117557" y="3269771"/>
            <a:ext cx="3600400" cy="560851"/>
          </a:xfrm>
          <a:prstGeom prst="rect">
            <a:avLst/>
          </a:prstGeom>
          <a:solidFill>
            <a:srgbClr val="F1A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T Lakes Neue" panose="02010001040000080307" pitchFamily="2" charset="0"/>
              </a:rPr>
              <a:t>ГАЗОТУРБИННАЯ СТАНЦИЯ</a:t>
            </a:r>
          </a:p>
        </p:txBody>
      </p: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xmlns="" id="{D90C176C-9CCB-46FB-892C-8571B157F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399589" y="2669493"/>
            <a:ext cx="264030" cy="288033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xmlns="" id="{5CC2239C-BA3B-409B-A358-5CA63DDC8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91677" y="2687495"/>
            <a:ext cx="264030" cy="252029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xmlns="" id="{F84EC2A8-0613-41E8-BAAA-A758A9727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019769" y="2681494"/>
            <a:ext cx="264030" cy="264030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xmlns="" id="{6691E7E7-2D99-4347-B3FC-F0BCCD615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604522" y="4118654"/>
            <a:ext cx="288033" cy="288033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xmlns="" id="{5D89D621-F6BC-4CD1-B130-A2938D8FC6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967541" y="4118654"/>
            <a:ext cx="264030" cy="276031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xmlns="" id="{B4A3D309-546A-42FE-AA2E-3AB5B3E1C1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783632" y="4148657"/>
            <a:ext cx="288033" cy="228026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0FC6E040-7BBD-48C3-8763-2EDBC370F107}"/>
              </a:ext>
            </a:extLst>
          </p:cNvPr>
          <p:cNvSpPr txBox="1"/>
          <p:nvPr/>
        </p:nvSpPr>
        <p:spPr>
          <a:xfrm>
            <a:off x="2135560" y="2318454"/>
            <a:ext cx="7920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  <a:t>ПИР</a:t>
            </a:r>
            <a:endParaRPr lang="ru-RU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2F9FAA9D-1D2B-424E-A553-F7735C617E14}"/>
              </a:ext>
            </a:extLst>
          </p:cNvPr>
          <p:cNvSpPr txBox="1"/>
          <p:nvPr/>
        </p:nvSpPr>
        <p:spPr>
          <a:xfrm>
            <a:off x="2927648" y="2318454"/>
            <a:ext cx="7920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  <a:t>СМР</a:t>
            </a:r>
            <a:endParaRPr lang="ru-RU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EBE115AC-16B6-434A-8E2C-B4401919A699}"/>
              </a:ext>
            </a:extLst>
          </p:cNvPr>
          <p:cNvSpPr txBox="1"/>
          <p:nvPr/>
        </p:nvSpPr>
        <p:spPr>
          <a:xfrm>
            <a:off x="3791744" y="2318454"/>
            <a:ext cx="7920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  <a:t>ПНР</a:t>
            </a:r>
            <a:endParaRPr lang="ru-RU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799B5F00-C328-4443-AFBC-2BAB14CD0E86}"/>
              </a:ext>
            </a:extLst>
          </p:cNvPr>
          <p:cNvSpPr txBox="1"/>
          <p:nvPr/>
        </p:nvSpPr>
        <p:spPr>
          <a:xfrm>
            <a:off x="3359696" y="4550702"/>
            <a:ext cx="7920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  <a:t>СЕРВИС</a:t>
            </a:r>
            <a:endParaRPr lang="ru-RU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861066C8-019E-4262-8457-1846CE50B4B6}"/>
              </a:ext>
            </a:extLst>
          </p:cNvPr>
          <p:cNvSpPr txBox="1"/>
          <p:nvPr/>
        </p:nvSpPr>
        <p:spPr>
          <a:xfrm>
            <a:off x="1559496" y="4544701"/>
            <a:ext cx="93610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  <a:t>УПРАВЛЕНИЕ</a:t>
            </a:r>
            <a:endParaRPr lang="ru-RU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A1964188-CD82-4BF4-8CF8-20EEA79029E0}"/>
              </a:ext>
            </a:extLst>
          </p:cNvPr>
          <p:cNvSpPr txBox="1"/>
          <p:nvPr/>
        </p:nvSpPr>
        <p:spPr>
          <a:xfrm>
            <a:off x="2351584" y="4550702"/>
            <a:ext cx="10801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  <a:t>ЭКСПЛУАТАЦИЯ</a:t>
            </a:r>
            <a:endParaRPr lang="ru-RU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8A28B44A-1C60-47E6-9BEA-5ECF9D27DF18}"/>
              </a:ext>
            </a:extLst>
          </p:cNvPr>
          <p:cNvSpPr txBox="1"/>
          <p:nvPr/>
        </p:nvSpPr>
        <p:spPr>
          <a:xfrm>
            <a:off x="983432" y="2318454"/>
            <a:ext cx="14401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  <a:t>ИНВЕСТИЦИИ</a:t>
            </a:r>
            <a:endParaRPr lang="ru-RU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5" name="Прямоугольник 124">
            <a:extLst>
              <a:ext uri="{FF2B5EF4-FFF2-40B4-BE49-F238E27FC236}">
                <a16:creationId xmlns:a16="http://schemas.microsoft.com/office/drawing/2014/main" xmlns="" id="{89163757-2A80-4FFA-8552-2C9BA1CC7A43}"/>
              </a:ext>
            </a:extLst>
          </p:cNvPr>
          <p:cNvSpPr/>
          <p:nvPr/>
        </p:nvSpPr>
        <p:spPr>
          <a:xfrm>
            <a:off x="7536160" y="3254558"/>
            <a:ext cx="3600400" cy="560851"/>
          </a:xfrm>
          <a:prstGeom prst="rect">
            <a:avLst/>
          </a:prstGeom>
          <a:solidFill>
            <a:srgbClr val="F1A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T Lakes Neue" panose="02010001040000080307" pitchFamily="2" charset="0"/>
              </a:rPr>
              <a:t>ПОТРЕБИТЕЛЬ</a:t>
            </a:r>
          </a:p>
        </p:txBody>
      </p:sp>
      <p:pic>
        <p:nvPicPr>
          <p:cNvPr id="126" name="Рисунок 2">
            <a:extLst>
              <a:ext uri="{FF2B5EF4-FFF2-40B4-BE49-F238E27FC236}">
                <a16:creationId xmlns:a16="http://schemas.microsoft.com/office/drawing/2014/main" xmlns="" id="{2EE34E02-88C7-48B4-9311-B763F2C9E87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0187" y="1958414"/>
            <a:ext cx="1155141" cy="2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3669D0D1-F900-415B-AD54-58AA19D68306}"/>
              </a:ext>
            </a:extLst>
          </p:cNvPr>
          <p:cNvSpPr txBox="1"/>
          <p:nvPr/>
        </p:nvSpPr>
        <p:spPr>
          <a:xfrm>
            <a:off x="8760296" y="1925456"/>
            <a:ext cx="14401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212F54"/>
                </a:solidFill>
                <a:latin typeface="TT Lakes Neue" panose="02010001040000080307" pitchFamily="2" charset="0"/>
              </a:rPr>
              <a:t>ПАРТНЕР</a:t>
            </a:r>
            <a:endParaRPr lang="ru-RU" sz="1000" b="1" dirty="0">
              <a:solidFill>
                <a:srgbClr val="212F54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499C5251-4BD8-4DEB-BC36-4E1D6A072437}"/>
              </a:ext>
            </a:extLst>
          </p:cNvPr>
          <p:cNvSpPr txBox="1"/>
          <p:nvPr/>
        </p:nvSpPr>
        <p:spPr>
          <a:xfrm>
            <a:off x="5159896" y="2750502"/>
            <a:ext cx="20162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  <a:t>Энергоснабжение: </a:t>
            </a:r>
            <a:br>
              <a:rPr lang="ru-RU" sz="1400" b="1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</a:b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  <a:t>электрическая </a:t>
            </a:r>
            <a:br>
              <a:rPr lang="ru-RU" sz="1400" b="1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</a:b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  <a:t>и тепловая энергия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852B7785-21E9-4515-A141-4C346C8E5C62}"/>
              </a:ext>
            </a:extLst>
          </p:cNvPr>
          <p:cNvSpPr txBox="1"/>
          <p:nvPr/>
        </p:nvSpPr>
        <p:spPr>
          <a:xfrm>
            <a:off x="9048328" y="2318454"/>
            <a:ext cx="8640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  <a:t>ВЫГОДЫ</a:t>
            </a:r>
            <a:endParaRPr lang="ru-RU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878705FE-F06D-4406-B90E-F289246FE323}"/>
              </a:ext>
            </a:extLst>
          </p:cNvPr>
          <p:cNvSpPr txBox="1"/>
          <p:nvPr/>
        </p:nvSpPr>
        <p:spPr>
          <a:xfrm>
            <a:off x="8400256" y="4550702"/>
            <a:ext cx="2232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  <a:t>БЛАГОПРИЯТНЫЕ УСЛОВИЯ </a:t>
            </a:r>
            <a:br>
              <a:rPr lang="ru-RU" sz="800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</a:br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  <a:t>ДЛЯ РАЗВИТИЯ ОСНОВНОГО БИЗНЕСА</a:t>
            </a:r>
            <a:endParaRPr lang="ru-RU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xmlns="" id="{18A952C4-4EF0-4D72-B9AC-245B1104C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9356551" y="2678494"/>
            <a:ext cx="247650" cy="219075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xmlns="" id="{E9C1C42F-7E30-4E7A-9B69-F4487D7D803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600261" y="2665635"/>
            <a:ext cx="230505" cy="282893"/>
          </a:xfrm>
          <a:prstGeom prst="rect">
            <a:avLst/>
          </a:prstGeom>
        </p:spPr>
      </p:pic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xmlns="" id="{A2A63D56-70A7-443E-8BA8-B733F3983D18}"/>
              </a:ext>
            </a:extLst>
          </p:cNvPr>
          <p:cNvSpPr/>
          <p:nvPr/>
        </p:nvSpPr>
        <p:spPr>
          <a:xfrm>
            <a:off x="7176120" y="1700808"/>
            <a:ext cx="4300698" cy="3281942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TT Lakes Neue" panose="02010001040000080307" pitchFamily="2" charset="0"/>
            </a:endParaRP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xmlns="" id="{519CFEA2-70F6-45E2-ADF1-056DCEEDCFC9}"/>
              </a:ext>
            </a:extLst>
          </p:cNvPr>
          <p:cNvSpPr/>
          <p:nvPr/>
        </p:nvSpPr>
        <p:spPr>
          <a:xfrm>
            <a:off x="767408" y="1700808"/>
            <a:ext cx="4300698" cy="3281942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TT Lakes Neue" panose="02010001040000080307" pitchFamily="2" charset="0"/>
            </a:endParaRPr>
          </a:p>
        </p:txBody>
      </p:sp>
      <p:pic>
        <p:nvPicPr>
          <p:cNvPr id="135" name="Рисунок 134">
            <a:extLst>
              <a:ext uri="{FF2B5EF4-FFF2-40B4-BE49-F238E27FC236}">
                <a16:creationId xmlns:a16="http://schemas.microsoft.com/office/drawing/2014/main" xmlns="" id="{63FAB8FE-D4C8-4B54-B0B5-835DBAAFD69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9372364" y="4133056"/>
            <a:ext cx="216024" cy="259229"/>
          </a:xfrm>
          <a:prstGeom prst="rect">
            <a:avLst/>
          </a:prstGeom>
        </p:spPr>
      </p:pic>
      <p:sp>
        <p:nvSpPr>
          <p:cNvPr id="136" name="Овал 135">
            <a:extLst>
              <a:ext uri="{FF2B5EF4-FFF2-40B4-BE49-F238E27FC236}">
                <a16:creationId xmlns:a16="http://schemas.microsoft.com/office/drawing/2014/main" xmlns="" id="{3891F140-9F5F-410F-932C-B08711E7D19C}"/>
              </a:ext>
            </a:extLst>
          </p:cNvPr>
          <p:cNvSpPr/>
          <p:nvPr/>
        </p:nvSpPr>
        <p:spPr>
          <a:xfrm>
            <a:off x="2315580" y="2597485"/>
            <a:ext cx="432048" cy="432048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Овал 136">
            <a:extLst>
              <a:ext uri="{FF2B5EF4-FFF2-40B4-BE49-F238E27FC236}">
                <a16:creationId xmlns:a16="http://schemas.microsoft.com/office/drawing/2014/main" xmlns="" id="{35839E9E-B5C2-4980-BAD9-6ECC493F8EF0}"/>
              </a:ext>
            </a:extLst>
          </p:cNvPr>
          <p:cNvSpPr/>
          <p:nvPr/>
        </p:nvSpPr>
        <p:spPr>
          <a:xfrm>
            <a:off x="3935760" y="2597485"/>
            <a:ext cx="432048" cy="432048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Овал 137">
            <a:extLst>
              <a:ext uri="{FF2B5EF4-FFF2-40B4-BE49-F238E27FC236}">
                <a16:creationId xmlns:a16="http://schemas.microsoft.com/office/drawing/2014/main" xmlns="" id="{25F5F6C7-C56C-45A4-9FF8-FC3AEC9B5A5E}"/>
              </a:ext>
            </a:extLst>
          </p:cNvPr>
          <p:cNvSpPr/>
          <p:nvPr/>
        </p:nvSpPr>
        <p:spPr>
          <a:xfrm>
            <a:off x="3532514" y="4046646"/>
            <a:ext cx="432048" cy="432048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Овал 138">
            <a:extLst>
              <a:ext uri="{FF2B5EF4-FFF2-40B4-BE49-F238E27FC236}">
                <a16:creationId xmlns:a16="http://schemas.microsoft.com/office/drawing/2014/main" xmlns="" id="{7478608E-48FA-40F2-8F62-FBF0F08702CA}"/>
              </a:ext>
            </a:extLst>
          </p:cNvPr>
          <p:cNvSpPr/>
          <p:nvPr/>
        </p:nvSpPr>
        <p:spPr>
          <a:xfrm>
            <a:off x="1883532" y="4040645"/>
            <a:ext cx="432048" cy="432048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Овал 139">
            <a:extLst>
              <a:ext uri="{FF2B5EF4-FFF2-40B4-BE49-F238E27FC236}">
                <a16:creationId xmlns:a16="http://schemas.microsoft.com/office/drawing/2014/main" xmlns="" id="{2D167784-E0D0-4E1A-91F5-440800573E43}"/>
              </a:ext>
            </a:extLst>
          </p:cNvPr>
          <p:cNvSpPr/>
          <p:nvPr/>
        </p:nvSpPr>
        <p:spPr>
          <a:xfrm>
            <a:off x="2711624" y="4046646"/>
            <a:ext cx="432048" cy="432048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1" name="Прямая со стрелкой 140">
            <a:extLst>
              <a:ext uri="{FF2B5EF4-FFF2-40B4-BE49-F238E27FC236}">
                <a16:creationId xmlns:a16="http://schemas.microsoft.com/office/drawing/2014/main" xmlns="" id="{EC0CF7A6-4CD6-4F88-8D72-BE5D5AB2E73F}"/>
              </a:ext>
            </a:extLst>
          </p:cNvPr>
          <p:cNvCxnSpPr>
            <a:cxnSpLocks/>
          </p:cNvCxnSpPr>
          <p:nvPr/>
        </p:nvCxnSpPr>
        <p:spPr>
          <a:xfrm>
            <a:off x="1703512" y="3038534"/>
            <a:ext cx="0" cy="21602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 стрелкой 141">
            <a:extLst>
              <a:ext uri="{FF2B5EF4-FFF2-40B4-BE49-F238E27FC236}">
                <a16:creationId xmlns:a16="http://schemas.microsoft.com/office/drawing/2014/main" xmlns="" id="{685F7588-07B4-4CDC-8E69-50CAD2C1875E}"/>
              </a:ext>
            </a:extLst>
          </p:cNvPr>
          <p:cNvCxnSpPr>
            <a:cxnSpLocks/>
          </p:cNvCxnSpPr>
          <p:nvPr/>
        </p:nvCxnSpPr>
        <p:spPr>
          <a:xfrm>
            <a:off x="2519602" y="3038534"/>
            <a:ext cx="0" cy="21602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 стрелкой 142">
            <a:extLst>
              <a:ext uri="{FF2B5EF4-FFF2-40B4-BE49-F238E27FC236}">
                <a16:creationId xmlns:a16="http://schemas.microsoft.com/office/drawing/2014/main" xmlns="" id="{BE792062-4922-4DE6-B417-552182768052}"/>
              </a:ext>
            </a:extLst>
          </p:cNvPr>
          <p:cNvCxnSpPr>
            <a:cxnSpLocks/>
          </p:cNvCxnSpPr>
          <p:nvPr/>
        </p:nvCxnSpPr>
        <p:spPr>
          <a:xfrm>
            <a:off x="3323692" y="3038534"/>
            <a:ext cx="0" cy="21602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 стрелкой 143">
            <a:extLst>
              <a:ext uri="{FF2B5EF4-FFF2-40B4-BE49-F238E27FC236}">
                <a16:creationId xmlns:a16="http://schemas.microsoft.com/office/drawing/2014/main" xmlns="" id="{B1386142-1532-4AA0-AE2C-06D20A9AD1B7}"/>
              </a:ext>
            </a:extLst>
          </p:cNvPr>
          <p:cNvCxnSpPr>
            <a:cxnSpLocks/>
          </p:cNvCxnSpPr>
          <p:nvPr/>
        </p:nvCxnSpPr>
        <p:spPr>
          <a:xfrm>
            <a:off x="4151784" y="3038534"/>
            <a:ext cx="0" cy="21602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Овал 144">
            <a:extLst>
              <a:ext uri="{FF2B5EF4-FFF2-40B4-BE49-F238E27FC236}">
                <a16:creationId xmlns:a16="http://schemas.microsoft.com/office/drawing/2014/main" xmlns="" id="{1E32DAC1-A1CE-4440-B1F4-E1D0D02AF948}"/>
              </a:ext>
            </a:extLst>
          </p:cNvPr>
          <p:cNvSpPr/>
          <p:nvPr/>
        </p:nvSpPr>
        <p:spPr>
          <a:xfrm rot="10800000">
            <a:off x="1499489" y="2597485"/>
            <a:ext cx="432048" cy="432048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6" name="Прямая со стрелкой 145">
            <a:extLst>
              <a:ext uri="{FF2B5EF4-FFF2-40B4-BE49-F238E27FC236}">
                <a16:creationId xmlns:a16="http://schemas.microsoft.com/office/drawing/2014/main" xmlns="" id="{916C7842-012E-4459-87BA-2133A262ACEE}"/>
              </a:ext>
            </a:extLst>
          </p:cNvPr>
          <p:cNvCxnSpPr>
            <a:cxnSpLocks/>
          </p:cNvCxnSpPr>
          <p:nvPr/>
        </p:nvCxnSpPr>
        <p:spPr>
          <a:xfrm rot="10800000">
            <a:off x="2099557" y="3830622"/>
            <a:ext cx="0" cy="21602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 стрелкой 146">
            <a:extLst>
              <a:ext uri="{FF2B5EF4-FFF2-40B4-BE49-F238E27FC236}">
                <a16:creationId xmlns:a16="http://schemas.microsoft.com/office/drawing/2014/main" xmlns="" id="{0CCFC0F2-5054-409A-AF17-2138DB797511}"/>
              </a:ext>
            </a:extLst>
          </p:cNvPr>
          <p:cNvCxnSpPr>
            <a:cxnSpLocks/>
          </p:cNvCxnSpPr>
          <p:nvPr/>
        </p:nvCxnSpPr>
        <p:spPr>
          <a:xfrm>
            <a:off x="5087888" y="3542590"/>
            <a:ext cx="2088232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Овал 147">
            <a:extLst>
              <a:ext uri="{FF2B5EF4-FFF2-40B4-BE49-F238E27FC236}">
                <a16:creationId xmlns:a16="http://schemas.microsoft.com/office/drawing/2014/main" xmlns="" id="{EBEB652B-10C3-4F11-AFA0-F95DD6B6B020}"/>
              </a:ext>
            </a:extLst>
          </p:cNvPr>
          <p:cNvSpPr/>
          <p:nvPr/>
        </p:nvSpPr>
        <p:spPr>
          <a:xfrm>
            <a:off x="9264352" y="2597485"/>
            <a:ext cx="432048" cy="432048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Овал 148">
            <a:extLst>
              <a:ext uri="{FF2B5EF4-FFF2-40B4-BE49-F238E27FC236}">
                <a16:creationId xmlns:a16="http://schemas.microsoft.com/office/drawing/2014/main" xmlns="" id="{CF915216-85F5-4027-AFE8-F2D2AE7DF834}"/>
              </a:ext>
            </a:extLst>
          </p:cNvPr>
          <p:cNvSpPr/>
          <p:nvPr/>
        </p:nvSpPr>
        <p:spPr>
          <a:xfrm>
            <a:off x="9264352" y="4046646"/>
            <a:ext cx="432048" cy="432048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0" name="Прямая со стрелкой 149">
            <a:extLst>
              <a:ext uri="{FF2B5EF4-FFF2-40B4-BE49-F238E27FC236}">
                <a16:creationId xmlns:a16="http://schemas.microsoft.com/office/drawing/2014/main" xmlns="" id="{C20168EB-F2C3-45BE-98C7-67A8192FBE00}"/>
              </a:ext>
            </a:extLst>
          </p:cNvPr>
          <p:cNvCxnSpPr>
            <a:cxnSpLocks/>
          </p:cNvCxnSpPr>
          <p:nvPr/>
        </p:nvCxnSpPr>
        <p:spPr>
          <a:xfrm rot="10800000">
            <a:off x="2927649" y="3830622"/>
            <a:ext cx="0" cy="21602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 стрелкой 150">
            <a:extLst>
              <a:ext uri="{FF2B5EF4-FFF2-40B4-BE49-F238E27FC236}">
                <a16:creationId xmlns:a16="http://schemas.microsoft.com/office/drawing/2014/main" xmlns="" id="{C67E8C50-85EB-4AF1-9370-C979D8D89F5C}"/>
              </a:ext>
            </a:extLst>
          </p:cNvPr>
          <p:cNvCxnSpPr>
            <a:cxnSpLocks/>
          </p:cNvCxnSpPr>
          <p:nvPr/>
        </p:nvCxnSpPr>
        <p:spPr>
          <a:xfrm rot="10800000">
            <a:off x="3748539" y="3830622"/>
            <a:ext cx="0" cy="21602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Овал 151">
            <a:extLst>
              <a:ext uri="{FF2B5EF4-FFF2-40B4-BE49-F238E27FC236}">
                <a16:creationId xmlns:a16="http://schemas.microsoft.com/office/drawing/2014/main" xmlns="" id="{215C5933-0B73-4267-8139-9A9389E58E92}"/>
              </a:ext>
            </a:extLst>
          </p:cNvPr>
          <p:cNvSpPr/>
          <p:nvPr/>
        </p:nvSpPr>
        <p:spPr>
          <a:xfrm>
            <a:off x="3125670" y="2606486"/>
            <a:ext cx="432048" cy="432048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Текст слайда"/>
          <p:cNvSpPr txBox="1"/>
          <p:nvPr/>
        </p:nvSpPr>
        <p:spPr>
          <a:xfrm>
            <a:off x="237925" y="7277725"/>
            <a:ext cx="22477786" cy="377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342900" indent="-34290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8" name="Рисунок 2">
            <a:extLst>
              <a:ext uri="{FF2B5EF4-FFF2-40B4-BE49-F238E27FC236}">
                <a16:creationId xmlns:a16="http://schemas.microsoft.com/office/drawing/2014/main" xmlns="" id="{EF45D657-D3FA-4F1B-BFDD-91B2A6C3103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75271" y="622211"/>
            <a:ext cx="268894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4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слайда"/>
          <p:cNvSpPr txBox="1"/>
          <p:nvPr/>
        </p:nvSpPr>
        <p:spPr>
          <a:xfrm>
            <a:off x="237925" y="7277725"/>
            <a:ext cx="22477786" cy="377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342900" indent="-34290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8" name="Рисунок 2">
            <a:extLst>
              <a:ext uri="{FF2B5EF4-FFF2-40B4-BE49-F238E27FC236}">
                <a16:creationId xmlns:a16="http://schemas.microsoft.com/office/drawing/2014/main" xmlns="" id="{EF45D657-D3FA-4F1B-BFDD-91B2A6C310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75271" y="622211"/>
            <a:ext cx="268894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Текст слайда"/>
          <p:cNvSpPr txBox="1"/>
          <p:nvPr/>
        </p:nvSpPr>
        <p:spPr>
          <a:xfrm>
            <a:off x="5068106" y="1758058"/>
            <a:ext cx="6860542" cy="3250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ru-RU" sz="1600" b="1" dirty="0" smtClean="0">
                <a:latin typeface="TT Lakes Neue Medium" panose="02010001040000080307" pitchFamily="2" charset="0"/>
              </a:rPr>
              <a:t>Модель </a:t>
            </a:r>
            <a:r>
              <a:rPr lang="ru-RU" sz="1600" b="1" dirty="0">
                <a:latin typeface="TT Lakes Neue Medium" panose="02010001040000080307" pitchFamily="2" charset="0"/>
              </a:rPr>
              <a:t>партнерства с </a:t>
            </a:r>
            <a:r>
              <a:rPr lang="ru-RU" sz="1600" b="1" dirty="0" smtClean="0">
                <a:latin typeface="TT Lakes Neue Medium" panose="02010001040000080307" pitchFamily="2" charset="0"/>
              </a:rPr>
              <a:t>разделением </a:t>
            </a:r>
            <a:r>
              <a:rPr lang="ru-RU" sz="1600" b="1" dirty="0">
                <a:latin typeface="TT Lakes Neue Medium" panose="02010001040000080307" pitchFamily="2" charset="0"/>
              </a:rPr>
              <a:t>зон ответственности </a:t>
            </a:r>
            <a:r>
              <a:rPr lang="ru-RU" sz="1600" b="1" dirty="0" smtClean="0">
                <a:latin typeface="TT Lakes Neue Medium" panose="02010001040000080307" pitchFamily="2" charset="0"/>
              </a:rPr>
              <a:t>для</a:t>
            </a:r>
            <a:r>
              <a:rPr lang="ru-RU" sz="1600" b="1" dirty="0">
                <a:latin typeface="TT Lakes Neue Medium" panose="02010001040000080307" pitchFamily="2" charset="0"/>
              </a:rPr>
              <a:t> максимальной </a:t>
            </a:r>
            <a:r>
              <a:rPr lang="ru-RU" sz="1600" b="1" dirty="0" smtClean="0">
                <a:latin typeface="TT Lakes Neue Medium" panose="02010001040000080307" pitchFamily="2" charset="0"/>
              </a:rPr>
              <a:t>эффективности:</a:t>
            </a:r>
          </a:p>
          <a:p>
            <a:pPr marL="342900" indent="-34290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chemeClr val="tx1"/>
                </a:solidFill>
                <a:latin typeface="TT Lakes Neue Medium" panose="02010001040000080307" pitchFamily="2" charset="0"/>
              </a:rPr>
              <a:t>Зона ответственности Заказчика - ПИР </a:t>
            </a:r>
            <a:r>
              <a:rPr lang="ru-RU" sz="1600" dirty="0">
                <a:solidFill>
                  <a:schemeClr val="tx1"/>
                </a:solidFill>
                <a:latin typeface="TT Lakes Neue Medium" panose="02010001040000080307" pitchFamily="2" charset="0"/>
              </a:rPr>
              <a:t>и </a:t>
            </a:r>
            <a:r>
              <a:rPr lang="ru-RU" sz="1600" dirty="0" smtClean="0">
                <a:solidFill>
                  <a:schemeClr val="tx1"/>
                </a:solidFill>
                <a:latin typeface="TT Lakes Neue Medium" panose="02010001040000080307" pitchFamily="2" charset="0"/>
              </a:rPr>
              <a:t>СМР;</a:t>
            </a:r>
          </a:p>
          <a:p>
            <a:pPr marL="342900" indent="-34290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chemeClr val="tx1"/>
                </a:solidFill>
                <a:latin typeface="TT Lakes Neue Medium" panose="02010001040000080307" pitchFamily="2" charset="0"/>
              </a:rPr>
              <a:t>Зона ответственности ГТ </a:t>
            </a:r>
            <a:r>
              <a:rPr lang="ru-RU" sz="1600" dirty="0">
                <a:solidFill>
                  <a:schemeClr val="tx1"/>
                </a:solidFill>
                <a:latin typeface="TT Lakes Neue Medium" panose="02010001040000080307" pitchFamily="2" charset="0"/>
              </a:rPr>
              <a:t>Энерго </a:t>
            </a:r>
            <a:r>
              <a:rPr lang="ru-RU" sz="1600" dirty="0" smtClean="0">
                <a:solidFill>
                  <a:schemeClr val="tx1"/>
                </a:solidFill>
                <a:latin typeface="TT Lakes Neue Medium" panose="02010001040000080307" pitchFamily="2" charset="0"/>
              </a:rPr>
              <a:t>- предоставление </a:t>
            </a:r>
            <a:r>
              <a:rPr lang="ru-RU" sz="1600" dirty="0">
                <a:solidFill>
                  <a:schemeClr val="tx1"/>
                </a:solidFill>
                <a:latin typeface="TT Lakes Neue Medium" panose="02010001040000080307" pitchFamily="2" charset="0"/>
              </a:rPr>
              <a:t>в </a:t>
            </a:r>
            <a:r>
              <a:rPr lang="ru-RU" sz="1600" dirty="0" smtClean="0">
                <a:solidFill>
                  <a:schemeClr val="tx1"/>
                </a:solidFill>
                <a:latin typeface="TT Lakes Neue Medium" panose="02010001040000080307" pitchFamily="2" charset="0"/>
              </a:rPr>
              <a:t>долгосрочную аренду оборудования и сервисное обслуживание.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defRPr/>
            </a:pPr>
            <a:endParaRPr lang="ru-RU" sz="1600" b="1" dirty="0" smtClean="0">
              <a:latin typeface="TT Lakes Neue Medium" panose="02010001040000080307" pitchFamily="2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ru-RU" sz="1600" b="1" dirty="0" smtClean="0">
                <a:latin typeface="TT Lakes Neue Medium" panose="02010001040000080307" pitchFamily="2" charset="0"/>
              </a:rPr>
              <a:t>Ключевой </a:t>
            </a:r>
            <a:r>
              <a:rPr lang="ru-RU" sz="1600" b="1" dirty="0">
                <a:latin typeface="TT Lakes Neue Medium" panose="02010001040000080307" pitchFamily="2" charset="0"/>
              </a:rPr>
              <a:t>итог:</a:t>
            </a:r>
            <a:r>
              <a:rPr lang="ru-RU" sz="1600" dirty="0">
                <a:latin typeface="TT Lakes Neue Medium" panose="02010001040000080307" pitchFamily="2" charset="0"/>
              </a:rPr>
              <a:t> </a:t>
            </a:r>
            <a:endParaRPr lang="ru-RU" sz="1600" dirty="0" smtClean="0">
              <a:latin typeface="TT Lakes Neue Medium" panose="02010001040000080307" pitchFamily="2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defRPr/>
            </a:pPr>
            <a:r>
              <a:rPr lang="ru-RU" sz="1600" dirty="0" smtClean="0">
                <a:latin typeface="TT Lakes Neue Medium" panose="02010001040000080307" pitchFamily="2" charset="0"/>
              </a:rPr>
              <a:t>Стоимость энергоресурсов для Заказчика </a:t>
            </a:r>
            <a:r>
              <a:rPr lang="ru-RU" sz="1600" b="1" dirty="0" smtClean="0">
                <a:latin typeface="TT Lakes Neue Medium" panose="02010001040000080307" pitchFamily="2" charset="0"/>
              </a:rPr>
              <a:t>всегда ниже</a:t>
            </a:r>
            <a:r>
              <a:rPr lang="ru-RU" sz="1600" dirty="0">
                <a:latin typeface="TT Lakes Neue Medium" panose="02010001040000080307" pitchFamily="2" charset="0"/>
              </a:rPr>
              <a:t>, чем </a:t>
            </a:r>
            <a:r>
              <a:rPr lang="ru-RU" sz="1600" dirty="0" smtClean="0">
                <a:latin typeface="TT Lakes Neue Medium" panose="02010001040000080307" pitchFamily="2" charset="0"/>
              </a:rPr>
              <a:t>альтернатива в виде конечного сетевого тарифа для потребителя.</a:t>
            </a:r>
            <a:endParaRPr lang="ru-RU" sz="1600" dirty="0">
              <a:solidFill>
                <a:schemeClr val="tx1"/>
              </a:solidFill>
              <a:latin typeface="TT Lakes Neue Medium" panose="02010001040000080307" pitchFamily="2" charset="0"/>
            </a:endParaRPr>
          </a:p>
        </p:txBody>
      </p:sp>
      <p:sp>
        <p:nvSpPr>
          <p:cNvPr id="77" name="Текст слайда"/>
          <p:cNvSpPr txBox="1"/>
          <p:nvPr/>
        </p:nvSpPr>
        <p:spPr>
          <a:xfrm>
            <a:off x="9690326" y="6533206"/>
            <a:ext cx="14242549" cy="560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342900" indent="-34290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7" name="Прямоугольник 116">
            <a:extLst>
              <a:ext uri="{FF2B5EF4-FFF2-40B4-BE49-F238E27FC236}">
                <a16:creationId xmlns:a16="http://schemas.microsoft.com/office/drawing/2014/main" xmlns="" id="{D9852B7F-F630-4DD6-8DDB-2D3D58196F4B}"/>
              </a:ext>
            </a:extLst>
          </p:cNvPr>
          <p:cNvSpPr/>
          <p:nvPr/>
        </p:nvSpPr>
        <p:spPr>
          <a:xfrm>
            <a:off x="901533" y="3269771"/>
            <a:ext cx="3600400" cy="560851"/>
          </a:xfrm>
          <a:prstGeom prst="rect">
            <a:avLst/>
          </a:prstGeom>
          <a:solidFill>
            <a:srgbClr val="F1A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T Lakes Neue" panose="02010001040000080307" pitchFamily="2" charset="0"/>
              </a:rPr>
              <a:t>ГАЗОТУРБИННАЯ СТАНЦИЯ</a:t>
            </a:r>
          </a:p>
        </p:txBody>
      </p:sp>
      <p:pic>
        <p:nvPicPr>
          <p:cNvPr id="121" name="Рисунок 120">
            <a:extLst>
              <a:ext uri="{FF2B5EF4-FFF2-40B4-BE49-F238E27FC236}">
                <a16:creationId xmlns:a16="http://schemas.microsoft.com/office/drawing/2014/main" xmlns="" id="{D90C176C-9CCB-46FB-892C-8571B157F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183565" y="2669493"/>
            <a:ext cx="264030" cy="288033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xmlns="" id="{5CC2239C-BA3B-409B-A358-5CA63DDC8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975653" y="2687495"/>
            <a:ext cx="264030" cy="252029"/>
          </a:xfrm>
          <a:prstGeom prst="rect">
            <a:avLst/>
          </a:prstGeom>
        </p:spPr>
      </p:pic>
      <p:pic>
        <p:nvPicPr>
          <p:cNvPr id="154" name="Рисунок 153">
            <a:extLst>
              <a:ext uri="{FF2B5EF4-FFF2-40B4-BE49-F238E27FC236}">
                <a16:creationId xmlns:a16="http://schemas.microsoft.com/office/drawing/2014/main" xmlns="" id="{F84EC2A8-0613-41E8-BAAA-A758A9727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803745" y="2681494"/>
            <a:ext cx="264030" cy="264030"/>
          </a:xfrm>
          <a:prstGeom prst="rect">
            <a:avLst/>
          </a:prstGeom>
        </p:spPr>
      </p:pic>
      <p:pic>
        <p:nvPicPr>
          <p:cNvPr id="155" name="Рисунок 154">
            <a:extLst>
              <a:ext uri="{FF2B5EF4-FFF2-40B4-BE49-F238E27FC236}">
                <a16:creationId xmlns:a16="http://schemas.microsoft.com/office/drawing/2014/main" xmlns="" id="{6691E7E7-2D99-4347-B3FC-F0BCCD615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388498" y="4118654"/>
            <a:ext cx="288033" cy="288033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:a16="http://schemas.microsoft.com/office/drawing/2014/main" xmlns="" id="{5D89D621-F6BC-4CD1-B130-A2938D8FC6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751517" y="4118654"/>
            <a:ext cx="264030" cy="276031"/>
          </a:xfrm>
          <a:prstGeom prst="rect">
            <a:avLst/>
          </a:prstGeom>
        </p:spPr>
      </p:pic>
      <p:pic>
        <p:nvPicPr>
          <p:cNvPr id="157" name="Рисунок 156">
            <a:extLst>
              <a:ext uri="{FF2B5EF4-FFF2-40B4-BE49-F238E27FC236}">
                <a16:creationId xmlns:a16="http://schemas.microsoft.com/office/drawing/2014/main" xmlns="" id="{B4A3D309-546A-42FE-AA2E-3AB5B3E1C1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567608" y="4148657"/>
            <a:ext cx="288033" cy="228026"/>
          </a:xfrm>
          <a:prstGeom prst="rect">
            <a:avLst/>
          </a:prstGeom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0FC6E040-7BBD-48C3-8763-2EDBC370F107}"/>
              </a:ext>
            </a:extLst>
          </p:cNvPr>
          <p:cNvSpPr txBox="1"/>
          <p:nvPr/>
        </p:nvSpPr>
        <p:spPr>
          <a:xfrm>
            <a:off x="1919536" y="2318454"/>
            <a:ext cx="7920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  <a:t>ПИР</a:t>
            </a:r>
            <a:endParaRPr lang="ru-RU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2F9FAA9D-1D2B-424E-A553-F7735C617E14}"/>
              </a:ext>
            </a:extLst>
          </p:cNvPr>
          <p:cNvSpPr txBox="1"/>
          <p:nvPr/>
        </p:nvSpPr>
        <p:spPr>
          <a:xfrm>
            <a:off x="2711624" y="2318454"/>
            <a:ext cx="7920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  <a:t>СМР</a:t>
            </a:r>
            <a:endParaRPr lang="ru-RU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EBE115AC-16B6-434A-8E2C-B4401919A699}"/>
              </a:ext>
            </a:extLst>
          </p:cNvPr>
          <p:cNvSpPr txBox="1"/>
          <p:nvPr/>
        </p:nvSpPr>
        <p:spPr>
          <a:xfrm>
            <a:off x="3575720" y="2318454"/>
            <a:ext cx="7920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  <a:t>ПНР</a:t>
            </a:r>
            <a:endParaRPr lang="ru-RU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xmlns="" id="{799B5F00-C328-4443-AFBC-2BAB14CD0E86}"/>
              </a:ext>
            </a:extLst>
          </p:cNvPr>
          <p:cNvSpPr txBox="1"/>
          <p:nvPr/>
        </p:nvSpPr>
        <p:spPr>
          <a:xfrm>
            <a:off x="3143672" y="4550702"/>
            <a:ext cx="7920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  <a:t>СЕРВИС</a:t>
            </a:r>
            <a:endParaRPr lang="ru-RU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861066C8-019E-4262-8457-1846CE50B4B6}"/>
              </a:ext>
            </a:extLst>
          </p:cNvPr>
          <p:cNvSpPr txBox="1"/>
          <p:nvPr/>
        </p:nvSpPr>
        <p:spPr>
          <a:xfrm>
            <a:off x="1343472" y="4544701"/>
            <a:ext cx="93610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  <a:t>УПРАВЛЕНИЕ</a:t>
            </a:r>
            <a:endParaRPr lang="ru-RU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xmlns="" id="{A1964188-CD82-4BF4-8CF8-20EEA79029E0}"/>
              </a:ext>
            </a:extLst>
          </p:cNvPr>
          <p:cNvSpPr txBox="1"/>
          <p:nvPr/>
        </p:nvSpPr>
        <p:spPr>
          <a:xfrm>
            <a:off x="2135560" y="4550702"/>
            <a:ext cx="10801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  <a:t>ЭКСПЛУАТАЦИЯ</a:t>
            </a:r>
            <a:endParaRPr lang="ru-RU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xmlns="" id="{8A28B44A-1C60-47E6-9BEA-5ECF9D27DF18}"/>
              </a:ext>
            </a:extLst>
          </p:cNvPr>
          <p:cNvSpPr txBox="1"/>
          <p:nvPr/>
        </p:nvSpPr>
        <p:spPr>
          <a:xfrm>
            <a:off x="767408" y="2318454"/>
            <a:ext cx="14401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TT Lakes Neue" panose="02010001040000080307" pitchFamily="2" charset="0"/>
              </a:rPr>
              <a:t>ИНВЕСТИЦИИ</a:t>
            </a:r>
            <a:endParaRPr lang="ru-RU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65" name="Рисунок 2">
            <a:extLst>
              <a:ext uri="{FF2B5EF4-FFF2-40B4-BE49-F238E27FC236}">
                <a16:creationId xmlns:a16="http://schemas.microsoft.com/office/drawing/2014/main" xmlns="" id="{2EE34E02-88C7-48B4-9311-B763F2C9E87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4163" y="1958414"/>
            <a:ext cx="1155141" cy="2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Рисунок 165">
            <a:extLst>
              <a:ext uri="{FF2B5EF4-FFF2-40B4-BE49-F238E27FC236}">
                <a16:creationId xmlns:a16="http://schemas.microsoft.com/office/drawing/2014/main" xmlns="" id="{E9C1C42F-7E30-4E7A-9B69-F4487D7D80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384237" y="2665635"/>
            <a:ext cx="230505" cy="282893"/>
          </a:xfrm>
          <a:prstGeom prst="rect">
            <a:avLst/>
          </a:prstGeom>
        </p:spPr>
      </p:pic>
      <p:sp>
        <p:nvSpPr>
          <p:cNvPr id="167" name="Прямоугольник 166">
            <a:extLst>
              <a:ext uri="{FF2B5EF4-FFF2-40B4-BE49-F238E27FC236}">
                <a16:creationId xmlns:a16="http://schemas.microsoft.com/office/drawing/2014/main" xmlns="" id="{519CFEA2-70F6-45E2-ADF1-056DCEEDCFC9}"/>
              </a:ext>
            </a:extLst>
          </p:cNvPr>
          <p:cNvSpPr/>
          <p:nvPr/>
        </p:nvSpPr>
        <p:spPr>
          <a:xfrm>
            <a:off x="551384" y="1700808"/>
            <a:ext cx="4300698" cy="3281942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TT Lakes Neue" panose="02010001040000080307" pitchFamily="2" charset="0"/>
            </a:endParaRPr>
          </a:p>
        </p:txBody>
      </p:sp>
      <p:sp>
        <p:nvSpPr>
          <p:cNvPr id="168" name="Овал 167">
            <a:extLst>
              <a:ext uri="{FF2B5EF4-FFF2-40B4-BE49-F238E27FC236}">
                <a16:creationId xmlns:a16="http://schemas.microsoft.com/office/drawing/2014/main" xmlns="" id="{3891F140-9F5F-410F-932C-B08711E7D19C}"/>
              </a:ext>
            </a:extLst>
          </p:cNvPr>
          <p:cNvSpPr/>
          <p:nvPr/>
        </p:nvSpPr>
        <p:spPr>
          <a:xfrm>
            <a:off x="2099556" y="2597485"/>
            <a:ext cx="432048" cy="432048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Овал 168">
            <a:extLst>
              <a:ext uri="{FF2B5EF4-FFF2-40B4-BE49-F238E27FC236}">
                <a16:creationId xmlns:a16="http://schemas.microsoft.com/office/drawing/2014/main" xmlns="" id="{35839E9E-B5C2-4980-BAD9-6ECC493F8EF0}"/>
              </a:ext>
            </a:extLst>
          </p:cNvPr>
          <p:cNvSpPr/>
          <p:nvPr/>
        </p:nvSpPr>
        <p:spPr>
          <a:xfrm>
            <a:off x="3719736" y="2597485"/>
            <a:ext cx="432048" cy="432048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Овал 169">
            <a:extLst>
              <a:ext uri="{FF2B5EF4-FFF2-40B4-BE49-F238E27FC236}">
                <a16:creationId xmlns:a16="http://schemas.microsoft.com/office/drawing/2014/main" xmlns="" id="{25F5F6C7-C56C-45A4-9FF8-FC3AEC9B5A5E}"/>
              </a:ext>
            </a:extLst>
          </p:cNvPr>
          <p:cNvSpPr/>
          <p:nvPr/>
        </p:nvSpPr>
        <p:spPr>
          <a:xfrm>
            <a:off x="3316490" y="4046646"/>
            <a:ext cx="432048" cy="432048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Овал 170">
            <a:extLst>
              <a:ext uri="{FF2B5EF4-FFF2-40B4-BE49-F238E27FC236}">
                <a16:creationId xmlns:a16="http://schemas.microsoft.com/office/drawing/2014/main" xmlns="" id="{7478608E-48FA-40F2-8F62-FBF0F08702CA}"/>
              </a:ext>
            </a:extLst>
          </p:cNvPr>
          <p:cNvSpPr/>
          <p:nvPr/>
        </p:nvSpPr>
        <p:spPr>
          <a:xfrm>
            <a:off x="1667508" y="4040645"/>
            <a:ext cx="432048" cy="432048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Овал 171">
            <a:extLst>
              <a:ext uri="{FF2B5EF4-FFF2-40B4-BE49-F238E27FC236}">
                <a16:creationId xmlns:a16="http://schemas.microsoft.com/office/drawing/2014/main" xmlns="" id="{2D167784-E0D0-4E1A-91F5-440800573E43}"/>
              </a:ext>
            </a:extLst>
          </p:cNvPr>
          <p:cNvSpPr/>
          <p:nvPr/>
        </p:nvSpPr>
        <p:spPr>
          <a:xfrm>
            <a:off x="2495600" y="4046646"/>
            <a:ext cx="432048" cy="432048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3" name="Прямая со стрелкой 172">
            <a:extLst>
              <a:ext uri="{FF2B5EF4-FFF2-40B4-BE49-F238E27FC236}">
                <a16:creationId xmlns:a16="http://schemas.microsoft.com/office/drawing/2014/main" xmlns="" id="{EC0CF7A6-4CD6-4F88-8D72-BE5D5AB2E73F}"/>
              </a:ext>
            </a:extLst>
          </p:cNvPr>
          <p:cNvCxnSpPr>
            <a:cxnSpLocks/>
          </p:cNvCxnSpPr>
          <p:nvPr/>
        </p:nvCxnSpPr>
        <p:spPr>
          <a:xfrm>
            <a:off x="1487488" y="3038534"/>
            <a:ext cx="0" cy="21602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 стрелкой 173">
            <a:extLst>
              <a:ext uri="{FF2B5EF4-FFF2-40B4-BE49-F238E27FC236}">
                <a16:creationId xmlns:a16="http://schemas.microsoft.com/office/drawing/2014/main" xmlns="" id="{685F7588-07B4-4CDC-8E69-50CAD2C1875E}"/>
              </a:ext>
            </a:extLst>
          </p:cNvPr>
          <p:cNvCxnSpPr>
            <a:cxnSpLocks/>
          </p:cNvCxnSpPr>
          <p:nvPr/>
        </p:nvCxnSpPr>
        <p:spPr>
          <a:xfrm>
            <a:off x="2303578" y="3038534"/>
            <a:ext cx="0" cy="21602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Прямая со стрелкой 174">
            <a:extLst>
              <a:ext uri="{FF2B5EF4-FFF2-40B4-BE49-F238E27FC236}">
                <a16:creationId xmlns:a16="http://schemas.microsoft.com/office/drawing/2014/main" xmlns="" id="{BE792062-4922-4DE6-B417-552182768052}"/>
              </a:ext>
            </a:extLst>
          </p:cNvPr>
          <p:cNvCxnSpPr>
            <a:cxnSpLocks/>
          </p:cNvCxnSpPr>
          <p:nvPr/>
        </p:nvCxnSpPr>
        <p:spPr>
          <a:xfrm>
            <a:off x="3107668" y="3038534"/>
            <a:ext cx="0" cy="21602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 стрелкой 175">
            <a:extLst>
              <a:ext uri="{FF2B5EF4-FFF2-40B4-BE49-F238E27FC236}">
                <a16:creationId xmlns:a16="http://schemas.microsoft.com/office/drawing/2014/main" xmlns="" id="{B1386142-1532-4AA0-AE2C-06D20A9AD1B7}"/>
              </a:ext>
            </a:extLst>
          </p:cNvPr>
          <p:cNvCxnSpPr>
            <a:cxnSpLocks/>
          </p:cNvCxnSpPr>
          <p:nvPr/>
        </p:nvCxnSpPr>
        <p:spPr>
          <a:xfrm>
            <a:off x="3935760" y="3038534"/>
            <a:ext cx="0" cy="21602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Овал 176">
            <a:extLst>
              <a:ext uri="{FF2B5EF4-FFF2-40B4-BE49-F238E27FC236}">
                <a16:creationId xmlns:a16="http://schemas.microsoft.com/office/drawing/2014/main" xmlns="" id="{1E32DAC1-A1CE-4440-B1F4-E1D0D02AF948}"/>
              </a:ext>
            </a:extLst>
          </p:cNvPr>
          <p:cNvSpPr/>
          <p:nvPr/>
        </p:nvSpPr>
        <p:spPr>
          <a:xfrm rot="10800000">
            <a:off x="1283465" y="2597485"/>
            <a:ext cx="432048" cy="432048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8" name="Прямая со стрелкой 177">
            <a:extLst>
              <a:ext uri="{FF2B5EF4-FFF2-40B4-BE49-F238E27FC236}">
                <a16:creationId xmlns:a16="http://schemas.microsoft.com/office/drawing/2014/main" xmlns="" id="{916C7842-012E-4459-87BA-2133A262ACEE}"/>
              </a:ext>
            </a:extLst>
          </p:cNvPr>
          <p:cNvCxnSpPr>
            <a:cxnSpLocks/>
          </p:cNvCxnSpPr>
          <p:nvPr/>
        </p:nvCxnSpPr>
        <p:spPr>
          <a:xfrm rot="10800000">
            <a:off x="1883533" y="3830622"/>
            <a:ext cx="0" cy="21602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 стрелкой 178">
            <a:extLst>
              <a:ext uri="{FF2B5EF4-FFF2-40B4-BE49-F238E27FC236}">
                <a16:creationId xmlns:a16="http://schemas.microsoft.com/office/drawing/2014/main" xmlns="" id="{C20168EB-F2C3-45BE-98C7-67A8192FBE00}"/>
              </a:ext>
            </a:extLst>
          </p:cNvPr>
          <p:cNvCxnSpPr>
            <a:cxnSpLocks/>
          </p:cNvCxnSpPr>
          <p:nvPr/>
        </p:nvCxnSpPr>
        <p:spPr>
          <a:xfrm rot="10800000">
            <a:off x="2711625" y="3830622"/>
            <a:ext cx="0" cy="21602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я со стрелкой 179">
            <a:extLst>
              <a:ext uri="{FF2B5EF4-FFF2-40B4-BE49-F238E27FC236}">
                <a16:creationId xmlns:a16="http://schemas.microsoft.com/office/drawing/2014/main" xmlns="" id="{C67E8C50-85EB-4AF1-9370-C979D8D89F5C}"/>
              </a:ext>
            </a:extLst>
          </p:cNvPr>
          <p:cNvCxnSpPr>
            <a:cxnSpLocks/>
          </p:cNvCxnSpPr>
          <p:nvPr/>
        </p:nvCxnSpPr>
        <p:spPr>
          <a:xfrm rot="10800000">
            <a:off x="3532515" y="3830622"/>
            <a:ext cx="0" cy="21602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Овал 180">
            <a:extLst>
              <a:ext uri="{FF2B5EF4-FFF2-40B4-BE49-F238E27FC236}">
                <a16:creationId xmlns:a16="http://schemas.microsoft.com/office/drawing/2014/main" xmlns="" id="{215C5933-0B73-4267-8139-9A9389E58E92}"/>
              </a:ext>
            </a:extLst>
          </p:cNvPr>
          <p:cNvSpPr/>
          <p:nvPr/>
        </p:nvSpPr>
        <p:spPr>
          <a:xfrm>
            <a:off x="2909646" y="2606486"/>
            <a:ext cx="432048" cy="432048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1751517" y="2477683"/>
            <a:ext cx="1925014" cy="72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ЗАКАЗЧИК</a:t>
            </a:r>
            <a:endParaRPr lang="ru-RU" dirty="0"/>
          </a:p>
        </p:txBody>
      </p:sp>
      <p:sp>
        <p:nvSpPr>
          <p:cNvPr id="182" name="Прямоугольник 181">
            <a:extLst>
              <a:ext uri="{FF2B5EF4-FFF2-40B4-BE49-F238E27FC236}">
                <a16:creationId xmlns:a16="http://schemas.microsoft.com/office/drawing/2014/main" xmlns="" id="{71DD60E7-87D8-4543-A0B2-EDD6F4AEBA8E}"/>
              </a:ext>
            </a:extLst>
          </p:cNvPr>
          <p:cNvSpPr/>
          <p:nvPr/>
        </p:nvSpPr>
        <p:spPr>
          <a:xfrm>
            <a:off x="422290" y="445932"/>
            <a:ext cx="75309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0" i="0" u="none" strike="noStrike" baseline="0" dirty="0">
                <a:solidFill>
                  <a:srgbClr val="212F54"/>
                </a:solidFill>
                <a:latin typeface="+mj-lt"/>
              </a:rPr>
              <a:t>КОМПЛЕКСНОЕ ПРЕДЛОЖЕНИЕ </a:t>
            </a:r>
            <a:br>
              <a:rPr lang="ru-RU" sz="2400" b="0" i="0" u="none" strike="noStrike" baseline="0" dirty="0">
                <a:solidFill>
                  <a:srgbClr val="212F54"/>
                </a:solidFill>
                <a:latin typeface="+mj-lt"/>
              </a:rPr>
            </a:br>
            <a:r>
              <a:rPr lang="ru-RU" sz="2400" b="0" i="0" u="none" strike="noStrike" baseline="0" dirty="0">
                <a:solidFill>
                  <a:srgbClr val="212F54"/>
                </a:solidFill>
                <a:latin typeface="+mj-lt"/>
              </a:rPr>
              <a:t>ПО ЭНЕРГОСНАБЖЕНИЮ</a:t>
            </a:r>
            <a:endParaRPr lang="id-ID" sz="2400" dirty="0">
              <a:solidFill>
                <a:srgbClr val="212F54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30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rgbClr val="212F54"/>
            </a:gs>
            <a:gs pos="45000">
              <a:srgbClr val="FFFFFF">
                <a:alpha val="88000"/>
              </a:srgbClr>
            </a:gs>
            <a:gs pos="98000">
              <a:srgbClr val="FFFFFF"/>
            </a:gs>
            <a:gs pos="76000">
              <a:srgbClr val="FFFF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Группа 67">
            <a:extLst>
              <a:ext uri="{FF2B5EF4-FFF2-40B4-BE49-F238E27FC236}">
                <a16:creationId xmlns:a16="http://schemas.microsoft.com/office/drawing/2014/main" xmlns="" id="{D63562DA-D9B4-4438-82B1-7BD69037426C}"/>
              </a:ext>
            </a:extLst>
          </p:cNvPr>
          <p:cNvGrpSpPr/>
          <p:nvPr/>
        </p:nvGrpSpPr>
        <p:grpSpPr>
          <a:xfrm>
            <a:off x="695400" y="-10972600"/>
            <a:ext cx="2232248" cy="1357699"/>
            <a:chOff x="371364" y="1628800"/>
            <a:chExt cx="1593842" cy="1357699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FA602782-C38D-40CD-8E2C-3B4127178467}"/>
                </a:ext>
              </a:extLst>
            </p:cNvPr>
            <p:cNvSpPr txBox="1"/>
            <p:nvPr/>
          </p:nvSpPr>
          <p:spPr>
            <a:xfrm>
              <a:off x="399861" y="1628800"/>
              <a:ext cx="15368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>
                  <a:solidFill>
                    <a:srgbClr val="F1A73C"/>
                  </a:solidFill>
                  <a:latin typeface="+mj-lt"/>
                </a:rPr>
                <a:t>18</a:t>
              </a:r>
            </a:p>
          </p:txBody>
        </p:sp>
        <p:cxnSp>
          <p:nvCxnSpPr>
            <p:cNvPr id="70" name="Прямая соединительная линия 69">
              <a:extLst>
                <a:ext uri="{FF2B5EF4-FFF2-40B4-BE49-F238E27FC236}">
                  <a16:creationId xmlns:a16="http://schemas.microsoft.com/office/drawing/2014/main" xmlns="" id="{54BEA39E-94B3-4AEB-A457-FC9E2BED78D3}"/>
                </a:ext>
              </a:extLst>
            </p:cNvPr>
            <p:cNvCxnSpPr>
              <a:cxnSpLocks/>
            </p:cNvCxnSpPr>
            <p:nvPr/>
          </p:nvCxnSpPr>
          <p:spPr>
            <a:xfrm>
              <a:off x="484209" y="2348880"/>
              <a:ext cx="1368152" cy="0"/>
            </a:xfrm>
            <a:prstGeom prst="line">
              <a:avLst/>
            </a:prstGeom>
            <a:ln w="19050">
              <a:solidFill>
                <a:srgbClr val="212F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Прямоугольник 7">
              <a:extLst>
                <a:ext uri="{FF2B5EF4-FFF2-40B4-BE49-F238E27FC236}">
                  <a16:creationId xmlns:a16="http://schemas.microsoft.com/office/drawing/2014/main" xmlns="" id="{A658185A-FEB9-48F7-B510-A2686E530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364" y="2463279"/>
              <a:ext cx="15938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TT Lakes Neue" panose="02010001040000080307" pitchFamily="2" charset="0"/>
                </a:rPr>
                <a:t>Газотурбинных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TT Lakes Neue" panose="02010001040000080307" pitchFamily="2" charset="0"/>
                </a:rPr>
                <a:t>станций</a:t>
              </a: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xmlns="" id="{F2A7DA23-9E7A-4B63-9444-BAA77401C42B}"/>
              </a:ext>
            </a:extLst>
          </p:cNvPr>
          <p:cNvGrpSpPr/>
          <p:nvPr/>
        </p:nvGrpSpPr>
        <p:grpSpPr>
          <a:xfrm>
            <a:off x="2765630" y="-10972600"/>
            <a:ext cx="2232248" cy="1357699"/>
            <a:chOff x="371364" y="1628800"/>
            <a:chExt cx="1593842" cy="1357699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5E230EBA-6F0B-40CD-BDA0-981C593A0BD3}"/>
                </a:ext>
              </a:extLst>
            </p:cNvPr>
            <p:cNvSpPr txBox="1"/>
            <p:nvPr/>
          </p:nvSpPr>
          <p:spPr>
            <a:xfrm>
              <a:off x="399861" y="1628800"/>
              <a:ext cx="15368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1A73C"/>
                  </a:solidFill>
                  <a:latin typeface="+mj-lt"/>
                </a:rPr>
                <a:t>3</a:t>
              </a:r>
              <a:endParaRPr lang="ru-RU" sz="3600" dirty="0">
                <a:solidFill>
                  <a:srgbClr val="F1A73C"/>
                </a:solidFill>
                <a:latin typeface="+mj-lt"/>
              </a:endParaRPr>
            </a:p>
          </p:txBody>
        </p:sp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xmlns="" id="{9483A693-568B-4717-AF4E-A81EC382EC89}"/>
                </a:ext>
              </a:extLst>
            </p:cNvPr>
            <p:cNvCxnSpPr>
              <a:cxnSpLocks/>
            </p:cNvCxnSpPr>
            <p:nvPr/>
          </p:nvCxnSpPr>
          <p:spPr>
            <a:xfrm>
              <a:off x="484209" y="2348880"/>
              <a:ext cx="1368152" cy="0"/>
            </a:xfrm>
            <a:prstGeom prst="line">
              <a:avLst/>
            </a:prstGeom>
            <a:ln w="19050">
              <a:solidFill>
                <a:srgbClr val="212F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Прямоугольник 7">
              <a:extLst>
                <a:ext uri="{FF2B5EF4-FFF2-40B4-BE49-F238E27FC236}">
                  <a16:creationId xmlns:a16="http://schemas.microsoft.com/office/drawing/2014/main" xmlns="" id="{D76165F7-ECF9-4AAB-94AE-02C1B92FD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364" y="2463279"/>
              <a:ext cx="159384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TT Lakes Neue" panose="02010001040000080307" pitchFamily="2" charset="0"/>
                </a:rPr>
                <a:t>Сервисных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TT Lakes Neue" panose="02010001040000080307" pitchFamily="2" charset="0"/>
                </a:rPr>
                <a:t>центра</a:t>
              </a: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xmlns="" id="{25E304AF-81AA-4964-A519-DDC046727A42}"/>
              </a:ext>
            </a:extLst>
          </p:cNvPr>
          <p:cNvGrpSpPr/>
          <p:nvPr/>
        </p:nvGrpSpPr>
        <p:grpSpPr>
          <a:xfrm>
            <a:off x="4871864" y="-10972600"/>
            <a:ext cx="2232248" cy="1571402"/>
            <a:chOff x="371364" y="1630541"/>
            <a:chExt cx="1593842" cy="1571402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508CE591-E586-4AFB-8207-C4BD8F394E31}"/>
                </a:ext>
              </a:extLst>
            </p:cNvPr>
            <p:cNvSpPr txBox="1"/>
            <p:nvPr/>
          </p:nvSpPr>
          <p:spPr>
            <a:xfrm>
              <a:off x="399861" y="1630541"/>
              <a:ext cx="15368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1A73C"/>
                  </a:solidFill>
                  <a:latin typeface="+mj-lt"/>
                </a:rPr>
                <a:t>2</a:t>
              </a:r>
              <a:endParaRPr lang="ru-RU" sz="3600" dirty="0">
                <a:solidFill>
                  <a:srgbClr val="F1A73C"/>
                </a:solidFill>
                <a:latin typeface="+mj-lt"/>
              </a:endParaRPr>
            </a:p>
          </p:txBody>
        </p:sp>
        <p:cxnSp>
          <p:nvCxnSpPr>
            <p:cNvPr id="78" name="Прямая соединительная линия 77">
              <a:extLst>
                <a:ext uri="{FF2B5EF4-FFF2-40B4-BE49-F238E27FC236}">
                  <a16:creationId xmlns:a16="http://schemas.microsoft.com/office/drawing/2014/main" xmlns="" id="{D0922E26-66D6-4B39-928E-2E9A017E9EC4}"/>
                </a:ext>
              </a:extLst>
            </p:cNvPr>
            <p:cNvCxnSpPr>
              <a:cxnSpLocks/>
            </p:cNvCxnSpPr>
            <p:nvPr/>
          </p:nvCxnSpPr>
          <p:spPr>
            <a:xfrm>
              <a:off x="484209" y="2348880"/>
              <a:ext cx="1368152" cy="0"/>
            </a:xfrm>
            <a:prstGeom prst="line">
              <a:avLst/>
            </a:prstGeom>
            <a:ln w="19050">
              <a:solidFill>
                <a:srgbClr val="212F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Прямоугольник 7">
              <a:extLst>
                <a:ext uri="{FF2B5EF4-FFF2-40B4-BE49-F238E27FC236}">
                  <a16:creationId xmlns:a16="http://schemas.microsoft.com/office/drawing/2014/main" xmlns="" id="{EED51170-A261-4B40-B086-764F0A929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364" y="2463279"/>
              <a:ext cx="1593842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TT Lakes Neue" panose="02010001040000080307" pitchFamily="2" charset="0"/>
                </a:rPr>
                <a:t>Инжиниринговых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TT Lakes Neue" panose="02010001040000080307" pitchFamily="2" charset="0"/>
                </a:rPr>
                <a:t>центра</a:t>
              </a: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xmlns="" id="{762C7A47-9C5F-42ED-8D8B-29E7FE818661}"/>
              </a:ext>
            </a:extLst>
          </p:cNvPr>
          <p:cNvGrpSpPr/>
          <p:nvPr/>
        </p:nvGrpSpPr>
        <p:grpSpPr>
          <a:xfrm>
            <a:off x="695400" y="18190640"/>
            <a:ext cx="2232248" cy="1788586"/>
            <a:chOff x="371364" y="1628800"/>
            <a:chExt cx="1593842" cy="1788586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A4DCBD5-7480-43B0-954B-9D67FBD4E8DB}"/>
                </a:ext>
              </a:extLst>
            </p:cNvPr>
            <p:cNvSpPr txBox="1"/>
            <p:nvPr/>
          </p:nvSpPr>
          <p:spPr>
            <a:xfrm>
              <a:off x="399861" y="1628800"/>
              <a:ext cx="15368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+mj-lt"/>
                </a:rPr>
                <a:t>400</a:t>
              </a:r>
              <a:endParaRPr lang="ru-RU" sz="3600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82" name="Прямая соединительная линия 81">
              <a:extLst>
                <a:ext uri="{FF2B5EF4-FFF2-40B4-BE49-F238E27FC236}">
                  <a16:creationId xmlns:a16="http://schemas.microsoft.com/office/drawing/2014/main" xmlns="" id="{53541802-C691-4D4B-ABF3-DBCE14D2B1DE}"/>
                </a:ext>
              </a:extLst>
            </p:cNvPr>
            <p:cNvCxnSpPr>
              <a:cxnSpLocks/>
            </p:cNvCxnSpPr>
            <p:nvPr/>
          </p:nvCxnSpPr>
          <p:spPr>
            <a:xfrm>
              <a:off x="484209" y="2348880"/>
              <a:ext cx="136815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Прямоугольник 7">
              <a:extLst>
                <a:ext uri="{FF2B5EF4-FFF2-40B4-BE49-F238E27FC236}">
                  <a16:creationId xmlns:a16="http://schemas.microsoft.com/office/drawing/2014/main" xmlns="" id="{DD7C289C-E6AA-48AD-8A2C-55D24089B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364" y="2463279"/>
              <a:ext cx="159384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solidFill>
                    <a:schemeClr val="bg1"/>
                  </a:solidFill>
                  <a:latin typeface="TT Lakes Neue" panose="02010001040000080307" pitchFamily="2" charset="0"/>
                </a:rPr>
                <a:t>МВт</a:t>
              </a:r>
              <a:r>
                <a:rPr lang="en-US" altLang="ru-RU" sz="1400" dirty="0">
                  <a:solidFill>
                    <a:schemeClr val="bg1"/>
                  </a:solidFill>
                  <a:latin typeface="TT Lakes Neue" panose="02010001040000080307" pitchFamily="2" charset="0"/>
                </a:rPr>
                <a:t>, </a:t>
              </a:r>
              <a:r>
                <a:rPr lang="ru-RU" altLang="ru-RU" sz="1400" dirty="0">
                  <a:solidFill>
                    <a:schemeClr val="bg1"/>
                  </a:solidFill>
                  <a:latin typeface="TT Lakes Neue" panose="02010001040000080307" pitchFamily="2" charset="0"/>
                </a:rPr>
                <a:t>Установленная</a:t>
              </a:r>
              <a:br>
                <a:rPr lang="ru-RU" altLang="ru-RU" sz="1400" dirty="0">
                  <a:solidFill>
                    <a:schemeClr val="bg1"/>
                  </a:solidFill>
                  <a:latin typeface="TT Lakes Neue" panose="02010001040000080307" pitchFamily="2" charset="0"/>
                </a:rPr>
              </a:br>
              <a:r>
                <a:rPr lang="ru-RU" altLang="ru-RU" sz="1400" dirty="0">
                  <a:solidFill>
                    <a:schemeClr val="bg1"/>
                  </a:solidFill>
                  <a:latin typeface="TT Lakes Neue" panose="02010001040000080307" pitchFamily="2" charset="0"/>
                </a:rPr>
                <a:t>электрическая мощность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xmlns="" id="{404EB00D-2EBB-4F4D-A06F-0C75FC55F508}"/>
              </a:ext>
            </a:extLst>
          </p:cNvPr>
          <p:cNvGrpSpPr/>
          <p:nvPr/>
        </p:nvGrpSpPr>
        <p:grpSpPr>
          <a:xfrm>
            <a:off x="2855640" y="18190640"/>
            <a:ext cx="2232248" cy="1788586"/>
            <a:chOff x="371364" y="1628800"/>
            <a:chExt cx="1593842" cy="1788586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D31C85C1-89B4-49CB-B3CE-195801E753CA}"/>
                </a:ext>
              </a:extLst>
            </p:cNvPr>
            <p:cNvSpPr txBox="1"/>
            <p:nvPr/>
          </p:nvSpPr>
          <p:spPr>
            <a:xfrm>
              <a:off x="399861" y="1628800"/>
              <a:ext cx="153684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+mj-lt"/>
                </a:rPr>
                <a:t>1200</a:t>
              </a:r>
              <a:endParaRPr lang="ru-RU" sz="3600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86" name="Прямая соединительная линия 85">
              <a:extLst>
                <a:ext uri="{FF2B5EF4-FFF2-40B4-BE49-F238E27FC236}">
                  <a16:creationId xmlns:a16="http://schemas.microsoft.com/office/drawing/2014/main" xmlns="" id="{8B6A9C27-8D9C-4517-A5E8-4819D335A0EE}"/>
                </a:ext>
              </a:extLst>
            </p:cNvPr>
            <p:cNvCxnSpPr>
              <a:cxnSpLocks/>
            </p:cNvCxnSpPr>
            <p:nvPr/>
          </p:nvCxnSpPr>
          <p:spPr>
            <a:xfrm>
              <a:off x="484209" y="2348880"/>
              <a:ext cx="136815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Прямоугольник 7">
              <a:extLst>
                <a:ext uri="{FF2B5EF4-FFF2-40B4-BE49-F238E27FC236}">
                  <a16:creationId xmlns:a16="http://schemas.microsoft.com/office/drawing/2014/main" xmlns="" id="{A701A4FA-6CAC-4B4A-A937-D08C89DCB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364" y="2463279"/>
              <a:ext cx="159384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ontserrat medium" panose="00000600000000000000" pitchFamily="50" charset="-5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solidFill>
                    <a:schemeClr val="bg1"/>
                  </a:solidFill>
                  <a:latin typeface="TT Lakes Neue" panose="02010001040000080307" pitchFamily="2" charset="0"/>
                </a:rPr>
                <a:t>Гкал/ч,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solidFill>
                    <a:schemeClr val="bg1"/>
                  </a:solidFill>
                  <a:latin typeface="TT Lakes Neue" panose="02010001040000080307" pitchFamily="2" charset="0"/>
                </a:rPr>
                <a:t>Установленная</a:t>
              </a:r>
              <a:br>
                <a:rPr lang="ru-RU" altLang="ru-RU" sz="1400" dirty="0">
                  <a:solidFill>
                    <a:schemeClr val="bg1"/>
                  </a:solidFill>
                  <a:latin typeface="TT Lakes Neue" panose="02010001040000080307" pitchFamily="2" charset="0"/>
                </a:rPr>
              </a:br>
              <a:r>
                <a:rPr lang="ru-RU" altLang="ru-RU" sz="1400" dirty="0">
                  <a:solidFill>
                    <a:schemeClr val="bg1"/>
                  </a:solidFill>
                  <a:latin typeface="TT Lakes Neue" panose="02010001040000080307" pitchFamily="2" charset="0"/>
                </a:rPr>
                <a:t>тепловая мощность</a:t>
              </a:r>
            </a:p>
          </p:txBody>
        </p:sp>
      </p:grpSp>
      <p:pic>
        <p:nvPicPr>
          <p:cNvPr id="91" name="Рисунок 90">
            <a:extLst>
              <a:ext uri="{FF2B5EF4-FFF2-40B4-BE49-F238E27FC236}">
                <a16:creationId xmlns:a16="http://schemas.microsoft.com/office/drawing/2014/main" xmlns="" id="{2EA831E3-BA3D-46EE-8205-85E6E699C5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3774" r="59789" b="19588"/>
          <a:stretch/>
        </p:blipFill>
        <p:spPr>
          <a:xfrm>
            <a:off x="5828044" y="-12196736"/>
            <a:ext cx="6363956" cy="6858000"/>
          </a:xfrm>
          <a:prstGeom prst="rect">
            <a:avLst/>
          </a:prstGeom>
          <a:effectLst>
            <a:outerShdw blurRad="127000" dir="5400000" algn="ctr" rotWithShape="0">
              <a:schemeClr val="bg2">
                <a:lumMod val="90000"/>
                <a:alpha val="97000"/>
              </a:schemeClr>
            </a:outerShdw>
          </a:effectLst>
        </p:spPr>
      </p:pic>
      <p:sp>
        <p:nvSpPr>
          <p:cNvPr id="39" name="Прямоугольник 7">
            <a:extLst>
              <a:ext uri="{FF2B5EF4-FFF2-40B4-BE49-F238E27FC236}">
                <a16:creationId xmlns:a16="http://schemas.microsoft.com/office/drawing/2014/main" xmlns="" id="{F638FF1D-2F56-4B33-B123-298E844B7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94" y="4459230"/>
            <a:ext cx="655737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 medium" panose="00000600000000000000" pitchFamily="50" charset="-5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 medium" panose="00000600000000000000" pitchFamily="50" charset="-5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 medium" panose="00000600000000000000" pitchFamily="50" charset="-5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 medium" panose="00000600000000000000" pitchFamily="50" charset="-5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 medium" panose="00000600000000000000" pitchFamily="50" charset="-5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 medium" panose="00000600000000000000" pitchFamily="50" charset="-5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 medium" panose="00000600000000000000" pitchFamily="50" charset="-5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 medium" panose="00000600000000000000" pitchFamily="50" charset="-5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 medium" panose="00000600000000000000" pitchFamily="50" charset="-52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1400" dirty="0">
                <a:latin typeface="TT Lakes Neue Medium" panose="02010001040000080307" pitchFamily="2" charset="0"/>
              </a:rPr>
              <a:t>Номинальная мощность – </a:t>
            </a:r>
            <a:r>
              <a:rPr lang="ru-RU" sz="1800" dirty="0">
                <a:latin typeface="TT Lakes Neue Medium" panose="02010001040000080307" pitchFamily="2" charset="0"/>
              </a:rPr>
              <a:t>9 МВт</a:t>
            </a:r>
            <a:endParaRPr lang="en-US" sz="1800" dirty="0">
              <a:latin typeface="TT Lakes Neue Medium" panose="02010001040000080307" pitchFamily="2" charset="0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1400" dirty="0">
                <a:latin typeface="TT Lakes Neue Medium" panose="02010001040000080307" pitchFamily="2" charset="0"/>
              </a:rPr>
              <a:t>Собственная разработка АО «ГТ </a:t>
            </a:r>
            <a:r>
              <a:rPr lang="ru-RU" sz="1400" dirty="0" smtClean="0">
                <a:latin typeface="TT Lakes Neue Medium" panose="02010001040000080307" pitchFamily="2" charset="0"/>
              </a:rPr>
              <a:t>Энерго»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1400" dirty="0" smtClean="0">
                <a:latin typeface="TT Lakes Neue Medium" panose="02010001040000080307" pitchFamily="2" charset="0"/>
              </a:rPr>
              <a:t>Ресурс </a:t>
            </a:r>
            <a:r>
              <a:rPr lang="ru-RU" sz="1400" dirty="0">
                <a:latin typeface="TT Lakes Neue Medium" panose="02010001040000080307" pitchFamily="2" charset="0"/>
              </a:rPr>
              <a:t>силового агрегата – 200 000 </a:t>
            </a:r>
            <a:r>
              <a:rPr lang="ru-RU" sz="1400" dirty="0" smtClean="0">
                <a:latin typeface="TT Lakes Neue Medium" panose="02010001040000080307" pitchFamily="2" charset="0"/>
              </a:rPr>
              <a:t>ч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1400" dirty="0" smtClean="0">
                <a:latin typeface="TT Lakes Neue Medium" panose="02010001040000080307" pitchFamily="2" charset="0"/>
              </a:rPr>
              <a:t>Межремонтный </a:t>
            </a:r>
            <a:r>
              <a:rPr lang="ru-RU" sz="1400" dirty="0">
                <a:latin typeface="TT Lakes Neue Medium" panose="02010001040000080307" pitchFamily="2" charset="0"/>
              </a:rPr>
              <a:t>период (кап. ремонт) – 50 000 </a:t>
            </a:r>
            <a:r>
              <a:rPr lang="ru-RU" sz="1400" dirty="0" smtClean="0">
                <a:latin typeface="TT Lakes Neue Medium" panose="02010001040000080307" pitchFamily="2" charset="0"/>
              </a:rPr>
              <a:t>ч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1400" dirty="0" smtClean="0">
                <a:latin typeface="TT Lakes Neue Medium" panose="02010001040000080307" pitchFamily="2" charset="0"/>
              </a:rPr>
              <a:t>Локальная ремонтопригодность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1400" dirty="0" smtClean="0">
                <a:latin typeface="TT Lakes Neue Medium" panose="02010001040000080307" pitchFamily="2" charset="0"/>
              </a:rPr>
              <a:t>Применена </a:t>
            </a:r>
            <a:r>
              <a:rPr lang="ru-RU" sz="1400" dirty="0">
                <a:latin typeface="TT Lakes Neue Medium" panose="02010001040000080307" pitchFamily="2" charset="0"/>
              </a:rPr>
              <a:t>технология магнитного подвеса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9FE-9E3E-4D33-8094-C517DE01B6B6}" type="slidenum">
              <a:rPr lang="ru-RU" smtClean="0"/>
              <a:t>5</a:t>
            </a:fld>
            <a:endParaRPr lang="ru-RU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0BC8DF45-C4EC-86F6-928D-260FD01E0B8A}"/>
              </a:ext>
            </a:extLst>
          </p:cNvPr>
          <p:cNvCxnSpPr>
            <a:cxnSpLocks/>
          </p:cNvCxnSpPr>
          <p:nvPr/>
        </p:nvCxnSpPr>
        <p:spPr>
          <a:xfrm>
            <a:off x="457401" y="4437112"/>
            <a:ext cx="5112568" cy="0"/>
          </a:xfrm>
          <a:prstGeom prst="line">
            <a:avLst/>
          </a:prstGeom>
          <a:ln w="19050">
            <a:solidFill>
              <a:srgbClr val="212F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22290" y="2191504"/>
            <a:ext cx="4745454" cy="1990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1400" dirty="0" smtClean="0">
                <a:latin typeface="TT Lakes Neue Medium" panose="02010001040000080307" pitchFamily="2" charset="0"/>
                <a:ea typeface="Lato" panose="020F0502020204030203" pitchFamily="34" charset="0"/>
                <a:cs typeface="Lato" panose="020F0502020204030203" pitchFamily="34" charset="0"/>
              </a:rPr>
              <a:t>Собственная разработка, высокотехнологичное устройство, одновальный двигатель, выполненный по регенеративному циклу, с утилизацией тепла уходящих газов для подогрева циклового воздуха из-за компрессора с его последующей подачей в камеру сгорания</a:t>
            </a:r>
            <a:endParaRPr lang="ru-RU" sz="1400" dirty="0">
              <a:latin typeface="TT Lakes Neue Medium" panose="02010001040000080307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492888"/>
            <a:ext cx="2861857" cy="53647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A0E7466A-4AE4-426E-B4B0-72A77DA778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05" y="761123"/>
            <a:ext cx="9996911" cy="5623263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71DD60E7-87D8-4543-A0B2-EDD6F4AEBA8E}"/>
              </a:ext>
            </a:extLst>
          </p:cNvPr>
          <p:cNvSpPr/>
          <p:nvPr/>
        </p:nvSpPr>
        <p:spPr>
          <a:xfrm>
            <a:off x="422290" y="445932"/>
            <a:ext cx="50976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212F54"/>
                </a:solidFill>
                <a:latin typeface="+mj-lt"/>
              </a:rPr>
              <a:t>СТАЦИОНАРНАЯ ЭНЕРГЕТИЧЕСКАЯ </a:t>
            </a:r>
          </a:p>
          <a:p>
            <a:pPr>
              <a:defRPr/>
            </a:pPr>
            <a:r>
              <a:rPr lang="ru-RU" sz="2400" dirty="0">
                <a:solidFill>
                  <a:srgbClr val="212F54"/>
                </a:solidFill>
                <a:latin typeface="+mj-lt"/>
              </a:rPr>
              <a:t>ГАЗОВАЯ ТУРБИНА ГТ-009М(МЭ)</a:t>
            </a:r>
          </a:p>
        </p:txBody>
      </p:sp>
    </p:spTree>
    <p:extLst>
      <p:ext uri="{BB962C8B-B14F-4D97-AF65-F5344CB8AC3E}">
        <p14:creationId xmlns:p14="http://schemas.microsoft.com/office/powerpoint/2010/main" val="2784879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212F54"/>
            </a:gs>
            <a:gs pos="84000">
              <a:srgbClr val="FFFFFF"/>
            </a:gs>
            <a:gs pos="49000">
              <a:srgbClr val="FFFFFF"/>
            </a:gs>
            <a:gs pos="100000">
              <a:srgbClr val="FFFF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29FE-9E3E-4D33-8094-C517DE01B6B6}" type="slidenum">
              <a:rPr lang="ru-RU" smtClean="0"/>
              <a:t>6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CD0C991-51F1-B209-9FBE-E20540CA62BB}"/>
              </a:ext>
            </a:extLst>
          </p:cNvPr>
          <p:cNvSpPr txBox="1"/>
          <p:nvPr/>
        </p:nvSpPr>
        <p:spPr>
          <a:xfrm>
            <a:off x="622449" y="637335"/>
            <a:ext cx="7308000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ct val="0"/>
              </a:spcBef>
              <a:defRPr/>
            </a:pPr>
            <a:r>
              <a:rPr lang="ru-RU" altLang="ru-RU" sz="2800" b="1" spc="300" dirty="0">
                <a:latin typeface="+mj-lt"/>
                <a:cs typeface="Arial" panose="020B0604020202020204" pitchFamily="34" charset="0"/>
              </a:rPr>
              <a:t>СИСТЕМА УПРАВЛЕНИЯ</a:t>
            </a:r>
          </a:p>
          <a:p>
            <a:pPr>
              <a:lnSpc>
                <a:spcPct val="107000"/>
              </a:lnSpc>
              <a:spcBef>
                <a:spcPct val="0"/>
              </a:spcBef>
              <a:defRPr/>
            </a:pPr>
            <a:r>
              <a:rPr lang="ru-RU" altLang="ru-RU" sz="2800" b="1" spc="3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МАГНИТНЫМ ПОДВЕСОМ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492888"/>
            <a:ext cx="2861857" cy="53647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50DF72D6-44BC-461F-994B-615D58C3F727}"/>
              </a:ext>
            </a:extLst>
          </p:cNvPr>
          <p:cNvSpPr/>
          <p:nvPr/>
        </p:nvSpPr>
        <p:spPr>
          <a:xfrm>
            <a:off x="622449" y="4276977"/>
            <a:ext cx="11714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600" b="0" dirty="0">
                <a:solidFill>
                  <a:schemeClr val="tx1"/>
                </a:solidFill>
                <a:latin typeface="TT Lakes Neue Medium" panose="02010001040000080307" pitchFamily="2" charset="0"/>
                <a:ea typeface="Lato" panose="020F0502020204030203" pitchFamily="34" charset="0"/>
                <a:cs typeface="Lato" panose="020F0502020204030203" pitchFamily="34" charset="0"/>
              </a:rPr>
              <a:t>Отечественная разработка АО «ГТ </a:t>
            </a:r>
            <a:r>
              <a:rPr lang="ru-RU" sz="1600" b="0" dirty="0" err="1">
                <a:solidFill>
                  <a:schemeClr val="tx1"/>
                </a:solidFill>
                <a:latin typeface="TT Lakes Neue Medium" panose="02010001040000080307" pitchFamily="2" charset="0"/>
                <a:ea typeface="Lato" panose="020F0502020204030203" pitchFamily="34" charset="0"/>
                <a:cs typeface="Lato" panose="020F0502020204030203" pitchFamily="34" charset="0"/>
              </a:rPr>
              <a:t>Энерго</a:t>
            </a:r>
            <a:r>
              <a:rPr lang="ru-RU" sz="1600" b="0" dirty="0" smtClean="0">
                <a:solidFill>
                  <a:schemeClr val="tx1"/>
                </a:solidFill>
                <a:latin typeface="TT Lakes Neue Medium" panose="02010001040000080307" pitchFamily="2" charset="0"/>
                <a:ea typeface="Lato" panose="020F0502020204030203" pitchFamily="34" charset="0"/>
                <a:cs typeface="Lato" panose="020F0502020204030203" pitchFamily="34" charset="0"/>
              </a:rPr>
              <a:t>»</a:t>
            </a:r>
            <a:endParaRPr lang="ru-RU" sz="1600" b="0" dirty="0">
              <a:solidFill>
                <a:schemeClr val="tx1"/>
              </a:solidFill>
              <a:latin typeface="TT Lakes Neue Medium" panose="02010001040000080307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600" b="0" dirty="0">
                <a:solidFill>
                  <a:schemeClr val="tx1"/>
                </a:solidFill>
                <a:latin typeface="TT Lakes Neue Medium" panose="02010001040000080307" pitchFamily="2" charset="0"/>
                <a:ea typeface="Lato" panose="020F0502020204030203" pitchFamily="34" charset="0"/>
                <a:cs typeface="Lato" panose="020F0502020204030203" pitchFamily="34" charset="0"/>
              </a:rPr>
              <a:t>Отсутствие трения (контакта</a:t>
            </a:r>
            <a:r>
              <a:rPr lang="ru-RU" sz="1600" b="0" dirty="0" smtClean="0">
                <a:solidFill>
                  <a:schemeClr val="tx1"/>
                </a:solidFill>
                <a:latin typeface="TT Lakes Neue Medium" panose="02010001040000080307" pitchFamily="2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  <a:endParaRPr lang="ru-RU" sz="1600" b="0" dirty="0">
              <a:solidFill>
                <a:schemeClr val="tx1"/>
              </a:solidFill>
              <a:latin typeface="TT Lakes Neue Medium" panose="02010001040000080307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600" b="0" dirty="0">
                <a:solidFill>
                  <a:schemeClr val="tx1"/>
                </a:solidFill>
                <a:latin typeface="TT Lakes Neue Medium" panose="02010001040000080307" pitchFamily="2" charset="0"/>
                <a:ea typeface="Lato" panose="020F0502020204030203" pitchFamily="34" charset="0"/>
                <a:cs typeface="Lato" panose="020F0502020204030203" pitchFamily="34" charset="0"/>
              </a:rPr>
              <a:t>Низкий уровень </a:t>
            </a:r>
            <a:r>
              <a:rPr lang="ru-RU" sz="1600" b="0" dirty="0" smtClean="0">
                <a:solidFill>
                  <a:schemeClr val="tx1"/>
                </a:solidFill>
                <a:latin typeface="TT Lakes Neue Medium" panose="02010001040000080307" pitchFamily="2" charset="0"/>
                <a:ea typeface="Lato" panose="020F0502020204030203" pitchFamily="34" charset="0"/>
                <a:cs typeface="Lato" panose="020F0502020204030203" pitchFamily="34" charset="0"/>
              </a:rPr>
              <a:t>вибрации</a:t>
            </a:r>
            <a:endParaRPr lang="ru-RU" sz="1600" b="0" dirty="0">
              <a:solidFill>
                <a:schemeClr val="tx1"/>
              </a:solidFill>
              <a:latin typeface="TT Lakes Neue Medium" panose="02010001040000080307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600" b="0" dirty="0">
                <a:solidFill>
                  <a:schemeClr val="tx1"/>
                </a:solidFill>
                <a:latin typeface="TT Lakes Neue Medium" panose="02010001040000080307" pitchFamily="2" charset="0"/>
                <a:ea typeface="Lato" panose="020F0502020204030203" pitchFamily="34" charset="0"/>
                <a:cs typeface="Lato" panose="020F0502020204030203" pitchFamily="34" charset="0"/>
              </a:rPr>
              <a:t>Малое потребление </a:t>
            </a:r>
            <a:r>
              <a:rPr lang="ru-RU" sz="1600" b="0" dirty="0" smtClean="0">
                <a:solidFill>
                  <a:schemeClr val="tx1"/>
                </a:solidFill>
                <a:latin typeface="TT Lakes Neue Medium" panose="02010001040000080307" pitchFamily="2" charset="0"/>
                <a:ea typeface="Lato" panose="020F0502020204030203" pitchFamily="34" charset="0"/>
                <a:cs typeface="Lato" panose="020F0502020204030203" pitchFamily="34" charset="0"/>
              </a:rPr>
              <a:t>электроэнергии</a:t>
            </a:r>
            <a:endParaRPr lang="ru-RU" sz="1600" b="0" dirty="0">
              <a:solidFill>
                <a:schemeClr val="tx1"/>
              </a:solidFill>
              <a:latin typeface="TT Lakes Neue Medium" panose="02010001040000080307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600" b="0" dirty="0">
                <a:solidFill>
                  <a:schemeClr val="tx1"/>
                </a:solidFill>
                <a:latin typeface="TT Lakes Neue Medium" panose="02010001040000080307" pitchFamily="2" charset="0"/>
                <a:ea typeface="Lato" panose="020F0502020204030203" pitchFamily="34" charset="0"/>
                <a:cs typeface="Lato" panose="020F0502020204030203" pitchFamily="34" charset="0"/>
              </a:rPr>
              <a:t>Высокая </a:t>
            </a:r>
            <a:r>
              <a:rPr lang="ru-RU" sz="1600" b="0" dirty="0" smtClean="0">
                <a:solidFill>
                  <a:schemeClr val="tx1"/>
                </a:solidFill>
                <a:latin typeface="TT Lakes Neue Medium" panose="02010001040000080307" pitchFamily="2" charset="0"/>
                <a:ea typeface="Lato" panose="020F0502020204030203" pitchFamily="34" charset="0"/>
                <a:cs typeface="Lato" panose="020F0502020204030203" pitchFamily="34" charset="0"/>
              </a:rPr>
              <a:t>пожаробезопасность</a:t>
            </a:r>
            <a:endParaRPr lang="ru-RU" sz="1600" b="0" dirty="0">
              <a:solidFill>
                <a:schemeClr val="tx1"/>
              </a:solidFill>
              <a:latin typeface="TT Lakes Neue Medium" panose="02010001040000080307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2449" y="1919862"/>
            <a:ext cx="56175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600" b="0" dirty="0">
                <a:latin typeface="TT Lakes Neue Medium" panose="02010001040000080307" pitchFamily="2" charset="0"/>
              </a:rPr>
              <a:t>В июне 2024 года силами собственного инжинирингового центра была завершена НИОКР по разработке системы управления магнитным подвесом (СУМП) в рамках программы </a:t>
            </a:r>
            <a:r>
              <a:rPr lang="ru-RU" sz="1600" b="0" dirty="0" err="1">
                <a:latin typeface="TT Lakes Neue Medium" panose="02010001040000080307" pitchFamily="2" charset="0"/>
              </a:rPr>
              <a:t>импортозамещения</a:t>
            </a:r>
            <a:r>
              <a:rPr lang="ru-RU" sz="1600" b="0" dirty="0">
                <a:latin typeface="TT Lakes Neue Medium" panose="02010001040000080307" pitchFamily="2" charset="0"/>
              </a:rPr>
              <a:t>.</a:t>
            </a:r>
          </a:p>
          <a:p>
            <a:pPr algn="l"/>
            <a:endParaRPr lang="ru-RU" sz="1600" b="0" dirty="0">
              <a:latin typeface="TT Lakes Neue Medium" panose="02010001040000080307" pitchFamily="2" charset="0"/>
            </a:endParaRPr>
          </a:p>
          <a:p>
            <a:pPr algn="l"/>
            <a:r>
              <a:rPr lang="ru-RU" sz="1600" b="0" dirty="0">
                <a:latin typeface="TT Lakes Neue Medium" panose="02010001040000080307" pitchFamily="2" charset="0"/>
              </a:rPr>
              <a:t>Опытно-промышленные испытания СУМП успешно проведены на ГТ-ТЭЦ в Екатеринбурге и подтвердили полную работоспособность системы управления.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4206236" y="1029359"/>
            <a:ext cx="11222484" cy="6312648"/>
            <a:chOff x="-3553072" y="1340768"/>
            <a:chExt cx="11161788" cy="627850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A0E7466A-4AE4-426E-B4B0-72A77DA77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53072" y="1340768"/>
              <a:ext cx="11161788" cy="627850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A0E7466A-4AE4-426E-B4B0-72A77DA77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53072" y="1340768"/>
              <a:ext cx="11161788" cy="6278506"/>
            </a:xfrm>
            <a:prstGeom prst="rect">
              <a:avLst/>
            </a:prstGeom>
          </p:spPr>
        </p:pic>
      </p:grpSp>
      <p:sp>
        <p:nvSpPr>
          <p:cNvPr id="19" name="Овал 18"/>
          <p:cNvSpPr/>
          <p:nvPr/>
        </p:nvSpPr>
        <p:spPr>
          <a:xfrm>
            <a:off x="9278372" y="2981879"/>
            <a:ext cx="2033634" cy="1779430"/>
          </a:xfrm>
          <a:prstGeom prst="ellipse">
            <a:avLst/>
          </a:prstGeom>
          <a:noFill/>
          <a:ln w="76200">
            <a:solidFill>
              <a:srgbClr val="AEC8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080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rgbClr val="212F54"/>
            </a:gs>
            <a:gs pos="75000">
              <a:srgbClr val="FFFFFF"/>
            </a:gs>
            <a:gs pos="39000">
              <a:srgbClr val="FFFFFF"/>
            </a:gs>
            <a:gs pos="89000">
              <a:srgbClr val="FFFF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07368" y="1490747"/>
            <a:ext cx="6096000" cy="62756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T Lakes Neue Medium" panose="02010001040000080307" pitchFamily="2" charset="0"/>
                <a:ea typeface="Lato" panose="020F0502020204030203" pitchFamily="34" charset="0"/>
                <a:cs typeface="Lato" panose="020F0502020204030203" pitchFamily="34" charset="0"/>
              </a:rPr>
              <a:t>АСУ ТП, которая используется на объектах «ГТ Энерго», включая важнейшую ее часть – систему автоматического управления газотурбинным двигателем (САУ), является полностью собственной разработкой компании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T Lakes Neue Medium" panose="02010001040000080307" pitchFamily="2" charset="0"/>
                <a:ea typeface="Lato" panose="020F0502020204030203" pitchFamily="34" charset="0"/>
                <a:cs typeface="Lato" panose="020F0502020204030203" pitchFamily="34" charset="0"/>
              </a:rPr>
              <a:t>Отдел АСУ ТП в структуре компании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T Lakes Neue Medium" panose="02010001040000080307" pitchFamily="2" charset="0"/>
                <a:ea typeface="Lato" panose="020F0502020204030203" pitchFamily="34" charset="0"/>
                <a:cs typeface="Lato" panose="020F0502020204030203" pitchFamily="34" charset="0"/>
              </a:rPr>
              <a:t>Полный цикл автоматизации производственного объекта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T Lakes Neue Medium" panose="02010001040000080307" pitchFamily="2" charset="0"/>
                <a:ea typeface="Lato" panose="020F0502020204030203" pitchFamily="34" charset="0"/>
                <a:cs typeface="Lato" panose="020F0502020204030203" pitchFamily="34" charset="0"/>
              </a:rPr>
              <a:t>Высокие компетенции: от разработки проекта до программирования контроллеров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T Lakes Neue Medium" panose="02010001040000080307" pitchFamily="2" charset="0"/>
                <a:ea typeface="Lato" panose="020F0502020204030203" pitchFamily="34" charset="0"/>
                <a:cs typeface="Lato" panose="020F0502020204030203" pitchFamily="34" charset="0"/>
              </a:rPr>
              <a:t>Оперативное изменение АСУ ТП в соответствии с новыми задачами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ru-RU" dirty="0">
              <a:latin typeface="TT Lakes Neue Medium" panose="02010001040000080307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ru-RU" dirty="0">
              <a:latin typeface="TT Lakes Neue Medium" panose="02010001040000080307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ru-RU" dirty="0">
              <a:latin typeface="TT Lakes Neue Medium" panose="02010001040000080307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D1D73BE-7766-08F8-55D9-1A965127FAA3}"/>
              </a:ext>
            </a:extLst>
          </p:cNvPr>
          <p:cNvSpPr txBox="1"/>
          <p:nvPr/>
        </p:nvSpPr>
        <p:spPr>
          <a:xfrm>
            <a:off x="623392" y="644495"/>
            <a:ext cx="7128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212F54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АСУ ТП и САУ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492888"/>
            <a:ext cx="2861857" cy="536471"/>
          </a:xfrm>
          <a:prstGeom prst="rect">
            <a:avLst/>
          </a:prstGeom>
        </p:spPr>
      </p:pic>
      <p:sp>
        <p:nvSpPr>
          <p:cNvPr id="1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 smtClean="0"/>
              <a:t>7</a:t>
            </a:r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7642FDA-0823-4568-A056-AECA9016D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407" y="1427044"/>
            <a:ext cx="3466022" cy="27728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407" y="4287675"/>
            <a:ext cx="3466022" cy="1949637"/>
          </a:xfrm>
          <a:prstGeom prst="rect">
            <a:avLst/>
          </a:prstGeom>
        </p:spPr>
      </p:pic>
      <p:sp>
        <p:nvSpPr>
          <p:cNvPr id="25" name="Заголовок слайда"/>
          <p:cNvSpPr txBox="1"/>
          <p:nvPr/>
        </p:nvSpPr>
        <p:spPr>
          <a:xfrm>
            <a:off x="999423" y="1646179"/>
            <a:ext cx="19601236" cy="83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900" b="0">
                <a:solidFill>
                  <a:srgbClr val="0066F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defRPr/>
            </a:pP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52680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rgbClr val="212F54"/>
            </a:gs>
            <a:gs pos="75000">
              <a:srgbClr val="FFFFFF"/>
            </a:gs>
            <a:gs pos="39000">
              <a:srgbClr val="FFFFFF"/>
            </a:gs>
            <a:gs pos="89000">
              <a:srgbClr val="FFFF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D1D73BE-7766-08F8-55D9-1A965127FAA3}"/>
              </a:ext>
            </a:extLst>
          </p:cNvPr>
          <p:cNvSpPr txBox="1"/>
          <p:nvPr/>
        </p:nvSpPr>
        <p:spPr>
          <a:xfrm>
            <a:off x="623392" y="644495"/>
            <a:ext cx="7128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spc="300" dirty="0">
                <a:solidFill>
                  <a:srgbClr val="212F54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ЭНЕРГОБЛОКИ</a:t>
            </a:r>
            <a:endParaRPr lang="id-ID" sz="3200" b="1" spc="300" dirty="0">
              <a:solidFill>
                <a:srgbClr val="212F54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52"/>
          <a:stretch/>
        </p:blipFill>
        <p:spPr>
          <a:xfrm>
            <a:off x="4124876" y="1124744"/>
            <a:ext cx="8067124" cy="573325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492888"/>
            <a:ext cx="2861857" cy="536471"/>
          </a:xfrm>
          <a:prstGeom prst="rect">
            <a:avLst/>
          </a:prstGeom>
        </p:spPr>
      </p:pic>
      <p:sp>
        <p:nvSpPr>
          <p:cNvPr id="1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 smtClean="0"/>
              <a:t>8</a:t>
            </a:r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50DF72D6-44BC-461F-994B-615D58C3F727}"/>
              </a:ext>
            </a:extLst>
          </p:cNvPr>
          <p:cNvSpPr/>
          <p:nvPr/>
        </p:nvSpPr>
        <p:spPr>
          <a:xfrm>
            <a:off x="623392" y="1370192"/>
            <a:ext cx="41764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defRPr/>
            </a:pPr>
            <a:r>
              <a:rPr lang="ru-RU" dirty="0" smtClean="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ГТ-009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GT</a:t>
            </a:r>
            <a:r>
              <a:rPr lang="ru-RU" dirty="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ru-RU" dirty="0" smtClean="0">
              <a:solidFill>
                <a:schemeClr val="tx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400" b="0" dirty="0">
                <a:solidFill>
                  <a:schemeClr val="tx1"/>
                </a:solidFill>
                <a:latin typeface="TT Lakes Neue Medium" panose="02010001040000080307" pitchFamily="2" charset="0"/>
              </a:rPr>
              <a:t>Номинальная мощность – </a:t>
            </a:r>
            <a:r>
              <a:rPr lang="ru-RU" sz="1400" b="1" dirty="0">
                <a:solidFill>
                  <a:schemeClr val="tx1"/>
                </a:solidFill>
                <a:latin typeface="TT Lakes Neue Medium" panose="02010001040000080307" pitchFamily="2" charset="0"/>
              </a:rPr>
              <a:t>9 МВт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1400" b="0" dirty="0" smtClean="0">
                <a:solidFill>
                  <a:schemeClr val="tx1"/>
                </a:solidFill>
                <a:latin typeface="TT Lakes Neue Medium" panose="02010001040000080307" pitchFamily="2" charset="0"/>
              </a:rPr>
              <a:t>Предназначен </a:t>
            </a:r>
            <a:r>
              <a:rPr lang="ru-RU" sz="1400" b="0" dirty="0">
                <a:solidFill>
                  <a:schemeClr val="tx1"/>
                </a:solidFill>
                <a:latin typeface="TT Lakes Neue Medium" panose="02010001040000080307" pitchFamily="2" charset="0"/>
              </a:rPr>
              <a:t>для генерации </a:t>
            </a:r>
            <a:r>
              <a:rPr lang="ru-RU" sz="1400" b="0" dirty="0" smtClean="0">
                <a:solidFill>
                  <a:schemeClr val="tx1"/>
                </a:solidFill>
                <a:latin typeface="TT Lakes Neue Medium" panose="02010001040000080307" pitchFamily="2" charset="0"/>
              </a:rPr>
              <a:t>электрической </a:t>
            </a:r>
            <a:r>
              <a:rPr lang="ru-RU" sz="1400" b="0" dirty="0">
                <a:solidFill>
                  <a:schemeClr val="tx1"/>
                </a:solidFill>
                <a:latin typeface="TT Lakes Neue Medium" panose="02010001040000080307" pitchFamily="2" charset="0"/>
              </a:rPr>
              <a:t>энергии</a:t>
            </a:r>
            <a:endParaRPr lang="id-ID" sz="1400" b="0" dirty="0">
              <a:solidFill>
                <a:schemeClr val="tx1"/>
              </a:solidFill>
              <a:latin typeface="TT Lakes Neue Medium" panose="02010001040000080307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35090C80-7449-4303-8A59-C6E1CC93BF84}"/>
              </a:ext>
            </a:extLst>
          </p:cNvPr>
          <p:cNvSpPr/>
          <p:nvPr/>
        </p:nvSpPr>
        <p:spPr>
          <a:xfrm>
            <a:off x="623392" y="2778359"/>
            <a:ext cx="4176465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defRPr/>
            </a:pPr>
            <a:r>
              <a:rPr lang="ru-RU" dirty="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ГТ-009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GTH</a:t>
            </a:r>
          </a:p>
          <a:p>
            <a:pPr marL="342900" indent="-3429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400" b="0" dirty="0">
                <a:solidFill>
                  <a:schemeClr val="tx1"/>
                </a:solidFill>
                <a:latin typeface="TT Lakes Neue Medium" panose="02010001040000080307" pitchFamily="2" charset="0"/>
              </a:rPr>
              <a:t>Номинальная мощность </a:t>
            </a:r>
            <a:r>
              <a:rPr lang="ru-RU" sz="1400" b="1" dirty="0">
                <a:solidFill>
                  <a:schemeClr val="tx1"/>
                </a:solidFill>
                <a:latin typeface="TT Lakes Neue Medium" panose="02010001040000080307" pitchFamily="2" charset="0"/>
              </a:rPr>
              <a:t>– 9 МВт</a:t>
            </a:r>
          </a:p>
          <a:p>
            <a:pPr marL="342900" indent="-3429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TT Lakes Neue Medium" panose="02010001040000080307" pitchFamily="2" charset="0"/>
              </a:rPr>
              <a:t>11 </a:t>
            </a:r>
            <a:r>
              <a:rPr lang="ru-RU" sz="1400" b="1" dirty="0" smtClean="0">
                <a:solidFill>
                  <a:schemeClr val="tx1"/>
                </a:solidFill>
                <a:latin typeface="TT Lakes Neue Medium" panose="02010001040000080307" pitchFamily="2" charset="0"/>
              </a:rPr>
              <a:t>Гкал/ч</a:t>
            </a:r>
            <a:r>
              <a:rPr lang="ru-RU" sz="1400" b="0" dirty="0">
                <a:solidFill>
                  <a:schemeClr val="tx1"/>
                </a:solidFill>
                <a:latin typeface="TT Lakes Neue Medium" panose="02010001040000080307" pitchFamily="2" charset="0"/>
              </a:rPr>
              <a:t>, </a:t>
            </a:r>
            <a:r>
              <a:rPr lang="ru-RU" sz="1400" b="0" dirty="0" smtClean="0">
                <a:solidFill>
                  <a:schemeClr val="tx1"/>
                </a:solidFill>
                <a:latin typeface="TT Lakes Neue Medium" panose="02010001040000080307" pitchFamily="2" charset="0"/>
              </a:rPr>
              <a:t>тепловая мощность</a:t>
            </a:r>
            <a:endParaRPr lang="en-US" sz="1400" b="0" dirty="0" smtClean="0">
              <a:solidFill>
                <a:schemeClr val="tx1"/>
              </a:solidFill>
              <a:latin typeface="TT Lakes Neue Medium" panose="02010001040000080307" pitchFamily="2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1400" b="0" dirty="0" smtClean="0">
                <a:solidFill>
                  <a:schemeClr val="tx1"/>
                </a:solidFill>
                <a:latin typeface="TT Lakes Neue Medium" panose="02010001040000080307" pitchFamily="2" charset="0"/>
              </a:rPr>
              <a:t>Для </a:t>
            </a:r>
            <a:r>
              <a:rPr lang="ru-RU" sz="1400" b="0" dirty="0">
                <a:solidFill>
                  <a:schemeClr val="tx1"/>
                </a:solidFill>
                <a:latin typeface="TT Lakes Neue Medium" panose="02010001040000080307" pitchFamily="2" charset="0"/>
              </a:rPr>
              <a:t>комбинированной выработки </a:t>
            </a:r>
            <a:r>
              <a:rPr lang="ru-RU" sz="1400" b="0" dirty="0" smtClean="0">
                <a:solidFill>
                  <a:schemeClr val="tx1"/>
                </a:solidFill>
                <a:latin typeface="TT Lakes Neue Medium" panose="02010001040000080307" pitchFamily="2" charset="0"/>
              </a:rPr>
              <a:t>электрической </a:t>
            </a:r>
            <a:r>
              <a:rPr lang="ru-RU" sz="1400" b="0" dirty="0">
                <a:solidFill>
                  <a:schemeClr val="tx1"/>
                </a:solidFill>
                <a:latin typeface="TT Lakes Neue Medium" panose="02010001040000080307" pitchFamily="2" charset="0"/>
              </a:rPr>
              <a:t>и тепловой энергии</a:t>
            </a:r>
            <a:endParaRPr lang="ru-RU" altLang="ru-RU" sz="1400" b="0" dirty="0">
              <a:solidFill>
                <a:schemeClr val="tx1"/>
              </a:solidFill>
              <a:latin typeface="TT Lakes Neue Medium" panose="02010001040000080307" pitchFamily="2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03E7EE61-3F16-4AE4-9DE9-6A15484D3722}"/>
              </a:ext>
            </a:extLst>
          </p:cNvPr>
          <p:cNvSpPr/>
          <p:nvPr/>
        </p:nvSpPr>
        <p:spPr>
          <a:xfrm>
            <a:off x="623393" y="4602024"/>
            <a:ext cx="41764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ГТ-009</a:t>
            </a:r>
            <a:r>
              <a:rPr lang="en-US" b="1" dirty="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GT </a:t>
            </a:r>
            <a:r>
              <a:rPr lang="ru-RU" b="1" dirty="0" smtClean="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Арктика</a:t>
            </a:r>
            <a:endParaRPr lang="en-US" b="1" dirty="0" smtClean="0">
              <a:solidFill>
                <a:schemeClr val="tx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400" b="0" dirty="0">
                <a:solidFill>
                  <a:schemeClr val="tx1"/>
                </a:solidFill>
                <a:latin typeface="TT Lakes Neue Medium" panose="02010001040000080307" pitchFamily="2" charset="0"/>
              </a:rPr>
              <a:t>Номинальная мощность </a:t>
            </a:r>
            <a:r>
              <a:rPr lang="ru-RU" sz="1400" b="1" dirty="0">
                <a:solidFill>
                  <a:schemeClr val="tx1"/>
                </a:solidFill>
                <a:latin typeface="TT Lakes Neue Medium" panose="02010001040000080307" pitchFamily="2" charset="0"/>
              </a:rPr>
              <a:t>– 9 МВт</a:t>
            </a: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ru-RU" sz="1400" b="0" dirty="0" smtClean="0">
                <a:solidFill>
                  <a:schemeClr val="tx1"/>
                </a:solidFill>
                <a:latin typeface="TT Lakes Neue Medium" panose="02010001040000080307" pitchFamily="2" charset="0"/>
              </a:rPr>
              <a:t>Исполнение</a:t>
            </a:r>
            <a:r>
              <a:rPr lang="en-US" sz="1400" b="0" dirty="0" smtClean="0">
                <a:solidFill>
                  <a:schemeClr val="tx1"/>
                </a:solidFill>
                <a:latin typeface="TT Lakes Neue Medium" panose="02010001040000080307" pitchFamily="2" charset="0"/>
              </a:rPr>
              <a:t> </a:t>
            </a:r>
            <a:r>
              <a:rPr lang="ru-RU" sz="1400" b="0" dirty="0">
                <a:solidFill>
                  <a:schemeClr val="tx1"/>
                </a:solidFill>
                <a:latin typeface="TT Lakes Neue Medium" panose="02010001040000080307" pitchFamily="2" charset="0"/>
              </a:rPr>
              <a:t>энергоблока</a:t>
            </a:r>
            <a:r>
              <a:rPr lang="en-US" sz="1400" b="0" dirty="0">
                <a:solidFill>
                  <a:schemeClr val="tx1"/>
                </a:solidFill>
                <a:latin typeface="TT Lakes Neue Medium" panose="02010001040000080307" pitchFamily="2" charset="0"/>
              </a:rPr>
              <a:t> </a:t>
            </a:r>
            <a:r>
              <a:rPr lang="ru-RU" sz="1400" b="0" dirty="0">
                <a:solidFill>
                  <a:schemeClr val="tx1"/>
                </a:solidFill>
                <a:latin typeface="TT Lakes Neue Medium" panose="02010001040000080307" pitchFamily="2" charset="0"/>
              </a:rPr>
              <a:t>для северных </a:t>
            </a:r>
            <a:r>
              <a:rPr lang="ru-RU" sz="1400" b="0" dirty="0" smtClean="0">
                <a:solidFill>
                  <a:schemeClr val="tx1"/>
                </a:solidFill>
                <a:latin typeface="TT Lakes Neue Medium" panose="02010001040000080307" pitchFamily="2" charset="0"/>
              </a:rPr>
              <a:t>регионов</a:t>
            </a: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ru-RU" sz="1400" b="0" dirty="0" smtClean="0">
                <a:solidFill>
                  <a:schemeClr val="tx1"/>
                </a:solidFill>
                <a:latin typeface="TT Lakes Neue Medium" panose="02010001040000080307" pitchFamily="2" charset="0"/>
              </a:rPr>
              <a:t>Возможность</a:t>
            </a:r>
            <a:r>
              <a:rPr lang="en-US" sz="1400" b="0" dirty="0" smtClean="0">
                <a:solidFill>
                  <a:schemeClr val="tx1"/>
                </a:solidFill>
                <a:latin typeface="TT Lakes Neue Medium" panose="02010001040000080307" pitchFamily="2" charset="0"/>
              </a:rPr>
              <a:t> </a:t>
            </a:r>
            <a:r>
              <a:rPr lang="ru-RU" sz="1400" b="0" dirty="0">
                <a:solidFill>
                  <a:schemeClr val="tx1"/>
                </a:solidFill>
                <a:latin typeface="TT Lakes Neue Medium" panose="02010001040000080307" pitchFamily="2" charset="0"/>
              </a:rPr>
              <a:t>работы</a:t>
            </a:r>
            <a:r>
              <a:rPr lang="en-US" sz="1400" b="0" dirty="0">
                <a:solidFill>
                  <a:schemeClr val="tx1"/>
                </a:solidFill>
                <a:latin typeface="TT Lakes Neue Medium" panose="02010001040000080307" pitchFamily="2" charset="0"/>
              </a:rPr>
              <a:t> </a:t>
            </a:r>
            <a:r>
              <a:rPr lang="ru-RU" sz="1400" b="0" dirty="0">
                <a:solidFill>
                  <a:schemeClr val="tx1"/>
                </a:solidFill>
                <a:latin typeface="TT Lakes Neue Medium" panose="02010001040000080307" pitchFamily="2" charset="0"/>
              </a:rPr>
              <a:t>в</a:t>
            </a:r>
            <a:r>
              <a:rPr lang="en-US" sz="1400" b="0" dirty="0">
                <a:solidFill>
                  <a:schemeClr val="tx1"/>
                </a:solidFill>
                <a:latin typeface="TT Lakes Neue Medium" panose="02010001040000080307" pitchFamily="2" charset="0"/>
              </a:rPr>
              <a:t> </a:t>
            </a:r>
            <a:r>
              <a:rPr lang="ru-RU" sz="1400" b="0" dirty="0">
                <a:solidFill>
                  <a:schemeClr val="tx1"/>
                </a:solidFill>
                <a:latin typeface="TT Lakes Neue Medium" panose="02010001040000080307" pitchFamily="2" charset="0"/>
              </a:rPr>
              <a:t>условиях</a:t>
            </a:r>
            <a:r>
              <a:rPr lang="en-US" sz="1400" b="0" dirty="0">
                <a:solidFill>
                  <a:schemeClr val="tx1"/>
                </a:solidFill>
                <a:latin typeface="TT Lakes Neue Medium" panose="02010001040000080307" pitchFamily="2" charset="0"/>
              </a:rPr>
              <a:t> </a:t>
            </a:r>
            <a:r>
              <a:rPr lang="ru-RU" sz="1400" b="0" dirty="0">
                <a:solidFill>
                  <a:schemeClr val="tx1"/>
                </a:solidFill>
                <a:latin typeface="TT Lakes Neue Medium" panose="02010001040000080307" pitchFamily="2" charset="0"/>
              </a:rPr>
              <a:t>вечной</a:t>
            </a:r>
            <a:r>
              <a:rPr lang="en-US" sz="1400" b="0" dirty="0">
                <a:solidFill>
                  <a:schemeClr val="tx1"/>
                </a:solidFill>
                <a:latin typeface="TT Lakes Neue Medium" panose="02010001040000080307" pitchFamily="2" charset="0"/>
              </a:rPr>
              <a:t> </a:t>
            </a:r>
            <a:r>
              <a:rPr lang="ru-RU" sz="1400" b="0" dirty="0">
                <a:solidFill>
                  <a:schemeClr val="tx1"/>
                </a:solidFill>
                <a:latin typeface="TT Lakes Neue Medium" panose="02010001040000080307" pitchFamily="2" charset="0"/>
              </a:rPr>
              <a:t>мерзлоты</a:t>
            </a:r>
            <a:endParaRPr lang="ru-RU" altLang="ru-RU" sz="1400" b="0" dirty="0">
              <a:solidFill>
                <a:schemeClr val="tx1"/>
              </a:solidFill>
              <a:latin typeface="TT Lakes Neue Medium" panose="02010001040000080307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863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2">
            <a:extLst>
              <a:ext uri="{FF2B5EF4-FFF2-40B4-BE49-F238E27FC236}">
                <a16:creationId xmlns:a16="http://schemas.microsoft.com/office/drawing/2014/main" xmlns="" id="{5EAD3535-85F4-469B-B599-2426B8F1B0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87695" y="16601940"/>
            <a:ext cx="1608904" cy="30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7">
            <a:extLst>
              <a:ext uri="{FF2B5EF4-FFF2-40B4-BE49-F238E27FC236}">
                <a16:creationId xmlns:a16="http://schemas.microsoft.com/office/drawing/2014/main" xmlns="" id="{205C2578-A9BE-4A59-929F-DA17CA6D3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303" y="16583030"/>
            <a:ext cx="5616624" cy="561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E6B07DFE-1428-40AE-AAFC-035A62DC5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65" y="19391341"/>
            <a:ext cx="3472859" cy="273630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B6A10F0-346E-4E3D-BA30-8AEED7FDB97D}"/>
              </a:ext>
            </a:extLst>
          </p:cNvPr>
          <p:cNvSpPr txBox="1"/>
          <p:nvPr/>
        </p:nvSpPr>
        <p:spPr>
          <a:xfrm>
            <a:off x="8004174" y="21682390"/>
            <a:ext cx="34924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200" dirty="0">
                <a:solidFill>
                  <a:schemeClr val="bg1"/>
                </a:solidFill>
                <a:latin typeface="TT Lakes Neue" panose="02010001040000080307" pitchFamily="2" charset="0"/>
              </a:rPr>
              <a:t>Система управления </a:t>
            </a:r>
            <a:br>
              <a:rPr lang="ru-RU" sz="1200" dirty="0">
                <a:solidFill>
                  <a:schemeClr val="bg1"/>
                </a:solidFill>
                <a:latin typeface="TT Lakes Neue" panose="02010001040000080307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TT Lakes Neue" panose="02010001040000080307" pitchFamily="2" charset="0"/>
              </a:rPr>
              <a:t>магнитным подвесом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4036514-8790-4AB4-97E2-2584E01CE891}"/>
              </a:ext>
            </a:extLst>
          </p:cNvPr>
          <p:cNvSpPr txBox="1"/>
          <p:nvPr/>
        </p:nvSpPr>
        <p:spPr>
          <a:xfrm>
            <a:off x="695400" y="16583030"/>
            <a:ext cx="34924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800"/>
              </a:spcAft>
              <a:defRPr/>
            </a:pPr>
            <a:r>
              <a:rPr lang="ru-RU" sz="3200" b="1" dirty="0">
                <a:solidFill>
                  <a:schemeClr val="bg1">
                    <a:lumMod val="65000"/>
                  </a:schemeClr>
                </a:solidFill>
              </a:rPr>
              <a:t>Собственные </a:t>
            </a:r>
            <a:r>
              <a:rPr lang="ru-RU" sz="3200" b="1" dirty="0">
                <a:solidFill>
                  <a:srgbClr val="002D71"/>
                </a:solidFill>
              </a:rPr>
              <a:t>разработки</a:t>
            </a:r>
            <a:endParaRPr lang="ru-RU" altLang="ru-RU" sz="3200" b="1" dirty="0">
              <a:solidFill>
                <a:srgbClr val="002D7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5">
            <a:extLst>
              <a:ext uri="{FF2B5EF4-FFF2-40B4-BE49-F238E27FC236}">
                <a16:creationId xmlns:a16="http://schemas.microsoft.com/office/drawing/2014/main" xmlns="" id="{BE2B616F-4CBA-4ACF-9C04-2A81AEA95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6" y="17998931"/>
            <a:ext cx="3492500" cy="30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  <a:defRPr/>
            </a:pPr>
            <a:r>
              <a:rPr lang="ru-RU" sz="1400" b="1" i="0" u="none" strike="noStrike" baseline="0" dirty="0">
                <a:solidFill>
                  <a:srgbClr val="002D71"/>
                </a:solidFill>
                <a:latin typeface="TT Lakes Neue" panose="02010001040000080307" pitchFamily="2" charset="0"/>
              </a:rPr>
              <a:t>АСУ ТП и САУ</a:t>
            </a:r>
            <a:endParaRPr lang="ru-RU" altLang="ru-RU" sz="1400" b="1" dirty="0">
              <a:solidFill>
                <a:srgbClr val="002D71"/>
              </a:solidFill>
              <a:latin typeface="TT Lakes Neue" panose="02010001040000080307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2">
            <a:extLst>
              <a:ext uri="{FF2B5EF4-FFF2-40B4-BE49-F238E27FC236}">
                <a16:creationId xmlns:a16="http://schemas.microsoft.com/office/drawing/2014/main" xmlns="" id="{9D397FE2-7856-7CBF-0818-0B168AA8CB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75271" y="622211"/>
            <a:ext cx="268894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8F8C9DC-E195-8BE4-3290-98B0D6F6767F}"/>
              </a:ext>
            </a:extLst>
          </p:cNvPr>
          <p:cNvSpPr txBox="1"/>
          <p:nvPr/>
        </p:nvSpPr>
        <p:spPr>
          <a:xfrm>
            <a:off x="440872" y="553161"/>
            <a:ext cx="8353871" cy="1146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ct val="0"/>
              </a:spcBef>
              <a:defRPr/>
            </a:pPr>
            <a:r>
              <a:rPr lang="ru-RU" altLang="ru-RU" sz="3200" b="1" dirty="0">
                <a:latin typeface="+mj-lt"/>
                <a:cs typeface="Arial" panose="020B0604020202020204" pitchFamily="34" charset="0"/>
              </a:rPr>
              <a:t>ПРЕИМУЩЕСТВА РЕШЕНИЙ</a:t>
            </a:r>
          </a:p>
          <a:p>
            <a:pPr>
              <a:lnSpc>
                <a:spcPct val="107000"/>
              </a:lnSpc>
              <a:spcBef>
                <a:spcPct val="0"/>
              </a:spcBef>
              <a:defRPr/>
            </a:pPr>
            <a:r>
              <a:rPr lang="ru-RU" altLang="ru-RU" sz="32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«ГТ ЭНЕРГО»</a:t>
            </a:r>
          </a:p>
        </p:txBody>
      </p:sp>
      <p:sp>
        <p:nvSpPr>
          <p:cNvPr id="25" name="Прямоугольник: скругленные углы 94">
            <a:extLst>
              <a:ext uri="{FF2B5EF4-FFF2-40B4-BE49-F238E27FC236}">
                <a16:creationId xmlns="" xmlns:a16="http://schemas.microsoft.com/office/drawing/2014/main" id="{34106B66-F122-4BAB-AB09-C2539470EDF8}"/>
              </a:ext>
            </a:extLst>
          </p:cNvPr>
          <p:cNvSpPr/>
          <p:nvPr/>
        </p:nvSpPr>
        <p:spPr>
          <a:xfrm>
            <a:off x="440872" y="1699372"/>
            <a:ext cx="2807317" cy="2233684"/>
          </a:xfrm>
          <a:prstGeom prst="roundRect">
            <a:avLst>
              <a:gd name="adj" fmla="val 0"/>
            </a:avLst>
          </a:prstGeom>
          <a:solidFill>
            <a:srgbClr val="212F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0000" tIns="180000" rIns="108000" bIns="108000" rtlCol="0" anchor="t"/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SzPct val="150000"/>
              <a:buNone/>
            </a:pPr>
            <a:r>
              <a:rPr lang="ru-RU" altLang="ru-RU" sz="1600" b="1" dirty="0">
                <a:solidFill>
                  <a:schemeClr val="bg1"/>
                </a:solidFill>
                <a:latin typeface="TT Lakes Neue Medium" panose="02010001040000080307" pitchFamily="2" charset="0"/>
              </a:rPr>
              <a:t>Полностью отечественное решение для </a:t>
            </a:r>
            <a:r>
              <a:rPr lang="ru-RU" altLang="ru-RU" sz="1600" b="1" dirty="0" smtClean="0">
                <a:solidFill>
                  <a:schemeClr val="bg1"/>
                </a:solidFill>
                <a:latin typeface="TT Lakes Neue Medium" panose="02010001040000080307" pitchFamily="2" charset="0"/>
              </a:rPr>
              <a:t>энергетики </a:t>
            </a:r>
            <a:r>
              <a:rPr lang="ru-RU" altLang="ru-RU" sz="1600" b="1" dirty="0">
                <a:solidFill>
                  <a:schemeClr val="bg1"/>
                </a:solidFill>
                <a:latin typeface="TT Lakes Neue Medium" panose="02010001040000080307" pitchFamily="2" charset="0"/>
              </a:rPr>
              <a:t>РФ</a:t>
            </a:r>
            <a:endParaRPr lang="ru-RU" altLang="ru-RU" sz="1600" dirty="0">
              <a:solidFill>
                <a:schemeClr val="bg1"/>
              </a:solidFill>
              <a:latin typeface="TT Lakes Neue Medium" panose="02010001040000080307" pitchFamily="2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SzPct val="150000"/>
              <a:buNone/>
            </a:pPr>
            <a:endParaRPr lang="ru-RU" altLang="ru-RU" sz="1600" dirty="0">
              <a:solidFill>
                <a:schemeClr val="bg1"/>
              </a:solidFill>
              <a:latin typeface="TT Lakes Neue Medium" panose="02010001040000080307" pitchFamily="2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SzPct val="150000"/>
              <a:buNone/>
            </a:pPr>
            <a:r>
              <a:rPr lang="ru-RU" altLang="ru-RU" sz="1600" b="0" dirty="0" smtClean="0">
                <a:solidFill>
                  <a:schemeClr val="bg1"/>
                </a:solidFill>
                <a:latin typeface="TT Lakes Neue Medium" panose="02010001040000080307" pitchFamily="2" charset="0"/>
              </a:rPr>
              <a:t>локализация </a:t>
            </a:r>
            <a:r>
              <a:rPr lang="ru-RU" altLang="ru-RU" sz="1600" b="0" dirty="0">
                <a:solidFill>
                  <a:schemeClr val="bg1"/>
                </a:solidFill>
                <a:latin typeface="TT Lakes Neue Medium" panose="02010001040000080307" pitchFamily="2" charset="0"/>
              </a:rPr>
              <a:t>100%</a:t>
            </a:r>
          </a:p>
        </p:txBody>
      </p:sp>
      <p:sp>
        <p:nvSpPr>
          <p:cNvPr id="26" name="Прямоугольник: скругленные углы 128">
            <a:extLst>
              <a:ext uri="{FF2B5EF4-FFF2-40B4-BE49-F238E27FC236}">
                <a16:creationId xmlns="" xmlns:a16="http://schemas.microsoft.com/office/drawing/2014/main" id="{A755F3E1-D94B-45A8-87C9-8B4AC55A7258}"/>
              </a:ext>
            </a:extLst>
          </p:cNvPr>
          <p:cNvSpPr/>
          <p:nvPr/>
        </p:nvSpPr>
        <p:spPr>
          <a:xfrm>
            <a:off x="3359696" y="1699372"/>
            <a:ext cx="2807317" cy="2233684"/>
          </a:xfrm>
          <a:prstGeom prst="roundRect">
            <a:avLst>
              <a:gd name="adj" fmla="val 0"/>
            </a:avLst>
          </a:prstGeom>
          <a:solidFill>
            <a:srgbClr val="21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08000" bIns="108000" rtlCol="0" anchor="t"/>
          <a:lstStyle/>
          <a:p>
            <a:pPr>
              <a:spcBef>
                <a:spcPct val="0"/>
              </a:spcBef>
              <a:buClr>
                <a:schemeClr val="accent1"/>
              </a:buClr>
              <a:buSzPct val="150000"/>
            </a:pPr>
            <a:r>
              <a:rPr lang="ru-RU" altLang="ru-RU" sz="1600" b="1" dirty="0" smtClean="0">
                <a:solidFill>
                  <a:schemeClr val="bg1"/>
                </a:solidFill>
                <a:latin typeface="TT Lakes Neue Medium" panose="02010001040000080307" pitchFamily="2" charset="0"/>
              </a:rPr>
              <a:t>Высокий </a:t>
            </a:r>
            <a:r>
              <a:rPr lang="ru-RU" altLang="ru-RU" sz="1600" b="1" dirty="0">
                <a:solidFill>
                  <a:schemeClr val="bg1"/>
                </a:solidFill>
                <a:latin typeface="TT Lakes Neue Medium" panose="02010001040000080307" pitchFamily="2" charset="0"/>
              </a:rPr>
              <a:t>эксплуатационный ресурс</a:t>
            </a:r>
          </a:p>
          <a:p>
            <a:pPr>
              <a:spcBef>
                <a:spcPct val="0"/>
              </a:spcBef>
              <a:buClr>
                <a:schemeClr val="accent1"/>
              </a:buClr>
              <a:buSzPct val="150000"/>
            </a:pPr>
            <a:r>
              <a:rPr lang="ru-RU" altLang="ru-RU" sz="1600" b="1" dirty="0" smtClean="0">
                <a:solidFill>
                  <a:schemeClr val="bg1"/>
                </a:solidFill>
                <a:latin typeface="TT Lakes Neue Medium" panose="02010001040000080307" pitchFamily="2" charset="0"/>
              </a:rPr>
              <a:t>200 </a:t>
            </a:r>
            <a:r>
              <a:rPr lang="ru-RU" altLang="ru-RU" sz="1600" b="1" dirty="0">
                <a:solidFill>
                  <a:schemeClr val="bg1"/>
                </a:solidFill>
                <a:latin typeface="TT Lakes Neue Medium" panose="02010001040000080307" pitchFamily="2" charset="0"/>
              </a:rPr>
              <a:t>тыс. </a:t>
            </a:r>
            <a:r>
              <a:rPr lang="ru-RU" altLang="ru-RU" sz="1600" b="1" dirty="0" smtClean="0">
                <a:solidFill>
                  <a:schemeClr val="bg1"/>
                </a:solidFill>
                <a:latin typeface="TT Lakes Neue Medium" panose="02010001040000080307" pitchFamily="2" charset="0"/>
              </a:rPr>
              <a:t>часов</a:t>
            </a:r>
            <a:endParaRPr lang="ru-RU" altLang="ru-RU" sz="1600" b="1" dirty="0">
              <a:solidFill>
                <a:schemeClr val="bg1"/>
              </a:solidFill>
              <a:latin typeface="TT Lakes Neue Medium" panose="02010001040000080307" pitchFamily="2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SzPct val="150000"/>
              <a:buNone/>
            </a:pPr>
            <a:endParaRPr lang="ru-RU" altLang="ru-RU" sz="1600" dirty="0" smtClean="0">
              <a:solidFill>
                <a:schemeClr val="bg1"/>
              </a:solidFill>
              <a:latin typeface="TT Lakes Neue Medium" panose="02010001040000080307" pitchFamily="2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SzPct val="150000"/>
              <a:buNone/>
            </a:pPr>
            <a:r>
              <a:rPr lang="ru-RU" altLang="ru-RU" sz="1600" b="0" dirty="0" smtClean="0">
                <a:solidFill>
                  <a:schemeClr val="bg1"/>
                </a:solidFill>
                <a:latin typeface="TT Lakes Neue Medium" panose="02010001040000080307" pitchFamily="2" charset="0"/>
              </a:rPr>
              <a:t>Межремонтный интервал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SzPct val="150000"/>
              <a:buNone/>
            </a:pPr>
            <a:r>
              <a:rPr lang="ru-RU" altLang="ru-RU" sz="1600" b="0" dirty="0" smtClean="0">
                <a:solidFill>
                  <a:schemeClr val="bg1"/>
                </a:solidFill>
                <a:latin typeface="TT Lakes Neue Medium" panose="02010001040000080307" pitchFamily="2" charset="0"/>
              </a:rPr>
              <a:t>50 тыс. часов</a:t>
            </a:r>
            <a:endParaRPr lang="ru-RU" altLang="ru-RU" sz="1600" b="0" dirty="0">
              <a:solidFill>
                <a:schemeClr val="bg1"/>
              </a:solidFill>
              <a:latin typeface="TT Lakes Neue Medium" panose="02010001040000080307" pitchFamily="2" charset="0"/>
            </a:endParaRPr>
          </a:p>
        </p:txBody>
      </p:sp>
      <p:sp>
        <p:nvSpPr>
          <p:cNvPr id="27" name="Прямоугольник: скругленные углы 129">
            <a:extLst>
              <a:ext uri="{FF2B5EF4-FFF2-40B4-BE49-F238E27FC236}">
                <a16:creationId xmlns="" xmlns:a16="http://schemas.microsoft.com/office/drawing/2014/main" id="{E7728452-A56E-4371-B14A-323EC00885AD}"/>
              </a:ext>
            </a:extLst>
          </p:cNvPr>
          <p:cNvSpPr/>
          <p:nvPr/>
        </p:nvSpPr>
        <p:spPr>
          <a:xfrm>
            <a:off x="6250918" y="1699372"/>
            <a:ext cx="2781928" cy="2233684"/>
          </a:xfrm>
          <a:prstGeom prst="roundRect">
            <a:avLst>
              <a:gd name="adj" fmla="val 0"/>
            </a:avLst>
          </a:prstGeom>
          <a:solidFill>
            <a:srgbClr val="21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08000" bIns="108000" rtlCol="0" anchor="t"/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SzPct val="150000"/>
              <a:buNone/>
            </a:pPr>
            <a:r>
              <a:rPr lang="ru-RU" altLang="ru-RU" sz="1600" b="1" dirty="0">
                <a:solidFill>
                  <a:schemeClr val="bg1"/>
                </a:solidFill>
                <a:latin typeface="TT Lakes Neue Medium" panose="02010001040000080307" pitchFamily="2" charset="0"/>
              </a:rPr>
              <a:t>Высокая надёжность и эффективность</a:t>
            </a:r>
            <a:r>
              <a:rPr lang="ru-RU" altLang="ru-RU" sz="1600" dirty="0">
                <a:solidFill>
                  <a:schemeClr val="bg1"/>
                </a:solidFill>
                <a:latin typeface="TT Lakes Neue Medium" panose="02010001040000080307" pitchFamily="2" charset="0"/>
              </a:rPr>
              <a:t/>
            </a:r>
            <a:br>
              <a:rPr lang="ru-RU" altLang="ru-RU" sz="1600" dirty="0">
                <a:solidFill>
                  <a:schemeClr val="bg1"/>
                </a:solidFill>
                <a:latin typeface="TT Lakes Neue Medium" panose="02010001040000080307" pitchFamily="2" charset="0"/>
              </a:rPr>
            </a:br>
            <a:r>
              <a:rPr lang="ru-RU" altLang="ru-RU" sz="1600" dirty="0">
                <a:solidFill>
                  <a:schemeClr val="bg1"/>
                </a:solidFill>
                <a:latin typeface="TT Lakes Neue Medium" panose="02010001040000080307" pitchFamily="2" charset="0"/>
              </a:rPr>
              <a:t/>
            </a:r>
            <a:br>
              <a:rPr lang="ru-RU" altLang="ru-RU" sz="1600" dirty="0">
                <a:solidFill>
                  <a:schemeClr val="bg1"/>
                </a:solidFill>
                <a:latin typeface="TT Lakes Neue Medium" panose="02010001040000080307" pitchFamily="2" charset="0"/>
              </a:rPr>
            </a:br>
            <a:r>
              <a:rPr lang="ru-RU" altLang="ru-RU" sz="1600" b="0" dirty="0" smtClean="0">
                <a:solidFill>
                  <a:schemeClr val="bg1"/>
                </a:solidFill>
                <a:latin typeface="TT Lakes Neue Medium" panose="02010001040000080307" pitchFamily="2" charset="0"/>
              </a:rPr>
              <a:t>наработка </a:t>
            </a:r>
            <a:r>
              <a:rPr lang="ru-RU" altLang="ru-RU" sz="1600" b="0" dirty="0">
                <a:solidFill>
                  <a:schemeClr val="bg1"/>
                </a:solidFill>
                <a:latin typeface="TT Lakes Neue Medium" panose="02010001040000080307" pitchFamily="2" charset="0"/>
              </a:rPr>
              <a:t>с 2003 года </a:t>
            </a:r>
            <a:endParaRPr lang="ru-RU" altLang="ru-RU" sz="1600" b="0" dirty="0" smtClean="0">
              <a:solidFill>
                <a:schemeClr val="bg1"/>
              </a:solidFill>
              <a:latin typeface="TT Lakes Neue Medium" panose="02010001040000080307" pitchFamily="2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SzPct val="150000"/>
              <a:buNone/>
            </a:pPr>
            <a:r>
              <a:rPr lang="ru-RU" altLang="ru-RU" sz="1600" b="0" dirty="0" smtClean="0">
                <a:solidFill>
                  <a:schemeClr val="bg1"/>
                </a:solidFill>
                <a:latin typeface="TT Lakes Neue Medium" panose="02010001040000080307" pitchFamily="2" charset="0"/>
              </a:rPr>
              <a:t>более 2,7 </a:t>
            </a:r>
            <a:r>
              <a:rPr lang="ru-RU" altLang="ru-RU" sz="1600" b="0" dirty="0">
                <a:solidFill>
                  <a:schemeClr val="bg1"/>
                </a:solidFill>
                <a:latin typeface="TT Lakes Neue Medium" panose="02010001040000080307" pitchFamily="2" charset="0"/>
              </a:rPr>
              <a:t>млн </a:t>
            </a:r>
            <a:r>
              <a:rPr lang="ru-RU" altLang="ru-RU" sz="1600" b="0" dirty="0" smtClean="0">
                <a:solidFill>
                  <a:schemeClr val="bg1"/>
                </a:solidFill>
                <a:latin typeface="TT Lakes Neue Medium" panose="02010001040000080307" pitchFamily="2" charset="0"/>
              </a:rPr>
              <a:t>часов</a:t>
            </a:r>
            <a:endParaRPr lang="ru-RU" altLang="ru-RU" sz="1600" b="0" dirty="0">
              <a:solidFill>
                <a:schemeClr val="bg1"/>
              </a:solidFill>
              <a:latin typeface="TT Lakes Neue Medium" panose="02010001040000080307" pitchFamily="2" charset="0"/>
            </a:endParaRPr>
          </a:p>
        </p:txBody>
      </p:sp>
      <p:sp>
        <p:nvSpPr>
          <p:cNvPr id="28" name="Прямоугольник: скругленные углы 130">
            <a:extLst>
              <a:ext uri="{FF2B5EF4-FFF2-40B4-BE49-F238E27FC236}">
                <a16:creationId xmlns="" xmlns:a16="http://schemas.microsoft.com/office/drawing/2014/main" id="{4DCB1BB2-0C55-444D-9934-7998E498E4FF}"/>
              </a:ext>
            </a:extLst>
          </p:cNvPr>
          <p:cNvSpPr/>
          <p:nvPr/>
        </p:nvSpPr>
        <p:spPr>
          <a:xfrm>
            <a:off x="9171952" y="1699372"/>
            <a:ext cx="2379848" cy="4778471"/>
          </a:xfrm>
          <a:prstGeom prst="roundRect">
            <a:avLst>
              <a:gd name="adj" fmla="val 0"/>
            </a:avLst>
          </a:prstGeom>
          <a:solidFill>
            <a:srgbClr val="212F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0000" tIns="180000" rIns="108000" bIns="108000" rtlCol="0" anchor="t"/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SzPct val="150000"/>
              <a:buNone/>
            </a:pPr>
            <a:r>
              <a:rPr lang="ru-RU" altLang="ru-RU" sz="1600" b="1" dirty="0" smtClean="0">
                <a:solidFill>
                  <a:schemeClr val="bg1"/>
                </a:solidFill>
                <a:latin typeface="TT Lakes Neue Medium" panose="02010001040000080307" pitchFamily="2" charset="0"/>
              </a:rPr>
              <a:t>Локальная </a:t>
            </a:r>
            <a:r>
              <a:rPr lang="ru-RU" altLang="ru-RU" sz="1600" b="1" dirty="0">
                <a:solidFill>
                  <a:schemeClr val="bg1"/>
                </a:solidFill>
                <a:latin typeface="TT Lakes Neue Medium" panose="02010001040000080307" pitchFamily="2" charset="0"/>
              </a:rPr>
              <a:t>ремонтопригодность</a:t>
            </a:r>
            <a:r>
              <a:rPr lang="ru-RU" altLang="ru-RU" sz="1600" dirty="0">
                <a:solidFill>
                  <a:schemeClr val="bg1"/>
                </a:solidFill>
                <a:latin typeface="TT Lakes Neue Medium" panose="02010001040000080307" pitchFamily="2" charset="0"/>
              </a:rPr>
              <a:t/>
            </a:r>
            <a:br>
              <a:rPr lang="ru-RU" altLang="ru-RU" sz="1600" dirty="0">
                <a:solidFill>
                  <a:schemeClr val="bg1"/>
                </a:solidFill>
                <a:latin typeface="TT Lakes Neue Medium" panose="02010001040000080307" pitchFamily="2" charset="0"/>
              </a:rPr>
            </a:br>
            <a:r>
              <a:rPr lang="ru-RU" altLang="ru-RU" sz="1600" dirty="0">
                <a:solidFill>
                  <a:schemeClr val="bg1"/>
                </a:solidFill>
                <a:latin typeface="TT Lakes Neue Medium" panose="02010001040000080307" pitchFamily="2" charset="0"/>
              </a:rPr>
              <a:t/>
            </a:r>
            <a:br>
              <a:rPr lang="ru-RU" altLang="ru-RU" sz="1600" dirty="0">
                <a:solidFill>
                  <a:schemeClr val="bg1"/>
                </a:solidFill>
                <a:latin typeface="TT Lakes Neue Medium" panose="02010001040000080307" pitchFamily="2" charset="0"/>
              </a:rPr>
            </a:br>
            <a:r>
              <a:rPr lang="ru-RU" altLang="ru-RU" sz="1600" b="0" dirty="0">
                <a:solidFill>
                  <a:schemeClr val="bg1"/>
                </a:solidFill>
                <a:latin typeface="TT Lakes Neue Medium" panose="02010001040000080307" pitchFamily="2" charset="0"/>
              </a:rPr>
              <a:t>сокращение времени </a:t>
            </a:r>
            <a:r>
              <a:rPr lang="ru-RU" altLang="ru-RU" sz="1600" b="0" dirty="0" smtClean="0">
                <a:solidFill>
                  <a:schemeClr val="bg1"/>
                </a:solidFill>
                <a:latin typeface="TT Lakes Neue Medium" panose="02010001040000080307" pitchFamily="2" charset="0"/>
              </a:rPr>
              <a:t>простоя при сервисном обслуживании,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SzPct val="150000"/>
              <a:buNone/>
            </a:pPr>
            <a:r>
              <a:rPr lang="ru-RU" altLang="ru-RU" sz="1600" b="0" dirty="0" smtClean="0">
                <a:solidFill>
                  <a:schemeClr val="bg1"/>
                </a:solidFill>
                <a:latin typeface="TT Lakes Neue Medium" panose="02010001040000080307" pitchFamily="2" charset="0"/>
              </a:rPr>
              <a:t>минимизация затрат</a:t>
            </a:r>
            <a:endParaRPr lang="ru-RU" altLang="ru-RU" sz="1600" b="0" dirty="0">
              <a:solidFill>
                <a:schemeClr val="bg1"/>
              </a:solidFill>
              <a:latin typeface="TT Lakes Neue Medium" panose="02010001040000080307" pitchFamily="2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SzPct val="150000"/>
              <a:buNone/>
            </a:pPr>
            <a:endParaRPr lang="ru-RU" altLang="ru-RU" sz="1600" b="0" dirty="0">
              <a:solidFill>
                <a:schemeClr val="bg1"/>
              </a:solidFill>
              <a:latin typeface="TT Lakes Neue Medium" panose="02010001040000080307" pitchFamily="2" charset="0"/>
            </a:endParaRPr>
          </a:p>
        </p:txBody>
      </p:sp>
      <p:sp>
        <p:nvSpPr>
          <p:cNvPr id="29" name="Прямоугольник: скругленные углы 131">
            <a:extLst>
              <a:ext uri="{FF2B5EF4-FFF2-40B4-BE49-F238E27FC236}">
                <a16:creationId xmlns="" xmlns:a16="http://schemas.microsoft.com/office/drawing/2014/main" id="{D4612F08-016B-49A6-8E3D-E3E0449DF0FF}"/>
              </a:ext>
            </a:extLst>
          </p:cNvPr>
          <p:cNvSpPr/>
          <p:nvPr/>
        </p:nvSpPr>
        <p:spPr>
          <a:xfrm>
            <a:off x="6278518" y="4062570"/>
            <a:ext cx="2754328" cy="2415273"/>
          </a:xfrm>
          <a:prstGeom prst="roundRect">
            <a:avLst>
              <a:gd name="adj" fmla="val 0"/>
            </a:avLst>
          </a:prstGeom>
          <a:solidFill>
            <a:srgbClr val="212F5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0000" tIns="180000" rIns="108000" bIns="108000" rtlCol="0" anchor="t"/>
          <a:lstStyle/>
          <a:p>
            <a:pPr>
              <a:spcBef>
                <a:spcPct val="0"/>
              </a:spcBef>
              <a:buClr>
                <a:schemeClr val="accent1"/>
              </a:buClr>
              <a:buSzPct val="150000"/>
            </a:pPr>
            <a:r>
              <a:rPr lang="ru-RU" altLang="ru-RU" sz="1600" b="1" dirty="0">
                <a:solidFill>
                  <a:schemeClr val="bg1"/>
                </a:solidFill>
                <a:latin typeface="TT Lakes Neue Medium" panose="02010001040000080307" pitchFamily="2" charset="0"/>
              </a:rPr>
              <a:t>САУ и АСУ ТП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SzPct val="150000"/>
              <a:buNone/>
            </a:pPr>
            <a:r>
              <a:rPr lang="ru-RU" altLang="ru-RU" sz="1600" b="1" dirty="0" smtClean="0">
                <a:solidFill>
                  <a:schemeClr val="bg1"/>
                </a:solidFill>
                <a:latin typeface="TT Lakes Neue Medium" panose="02010001040000080307" pitchFamily="2" charset="0"/>
              </a:rPr>
              <a:t>собственной разработки</a:t>
            </a:r>
          </a:p>
          <a:p>
            <a:pPr>
              <a:spcBef>
                <a:spcPct val="0"/>
              </a:spcBef>
              <a:buClr>
                <a:schemeClr val="accent1"/>
              </a:buClr>
              <a:buSzPct val="150000"/>
            </a:pPr>
            <a:endParaRPr lang="ru-RU" sz="1600" b="0" dirty="0" smtClean="0">
              <a:solidFill>
                <a:schemeClr val="bg1"/>
              </a:solidFill>
              <a:latin typeface="TT Lakes Neue Medium" panose="02010001040000080307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SzPct val="150000"/>
            </a:pPr>
            <a:r>
              <a:rPr lang="ru-RU" sz="1600" b="0" dirty="0" smtClean="0">
                <a:solidFill>
                  <a:schemeClr val="bg1"/>
                </a:solidFill>
                <a:latin typeface="TT Lakes Neue Medium" panose="02010001040000080307" pitchFamily="2" charset="0"/>
                <a:ea typeface="Lato" panose="020F0502020204030203" pitchFamily="34" charset="0"/>
                <a:cs typeface="Lato" panose="020F0502020204030203" pitchFamily="34" charset="0"/>
              </a:rPr>
              <a:t>полный </a:t>
            </a:r>
            <a:r>
              <a:rPr lang="ru-RU" sz="1600" b="0" dirty="0">
                <a:solidFill>
                  <a:schemeClr val="bg1"/>
                </a:solidFill>
                <a:latin typeface="TT Lakes Neue Medium" panose="02010001040000080307" pitchFamily="2" charset="0"/>
                <a:ea typeface="Lato" panose="020F0502020204030203" pitchFamily="34" charset="0"/>
                <a:cs typeface="Lato" panose="020F0502020204030203" pitchFamily="34" charset="0"/>
              </a:rPr>
              <a:t>цикл автоматизации производственного </a:t>
            </a:r>
            <a:r>
              <a:rPr lang="ru-RU" sz="1600" b="0" dirty="0" smtClean="0">
                <a:solidFill>
                  <a:schemeClr val="bg1"/>
                </a:solidFill>
                <a:latin typeface="TT Lakes Neue Medium" panose="02010001040000080307" pitchFamily="2" charset="0"/>
                <a:ea typeface="Lato" panose="020F0502020204030203" pitchFamily="34" charset="0"/>
                <a:cs typeface="Lato" panose="020F0502020204030203" pitchFamily="34" charset="0"/>
              </a:rPr>
              <a:t>объекта</a:t>
            </a:r>
            <a:endParaRPr lang="ru-RU" sz="1600" b="0" dirty="0">
              <a:solidFill>
                <a:schemeClr val="bg1"/>
              </a:solidFill>
              <a:latin typeface="TT Lakes Neue Medium" panose="02010001040000080307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SzPct val="150000"/>
              <a:buNone/>
            </a:pPr>
            <a:endParaRPr lang="ru-RU" altLang="ru-RU" sz="1600" dirty="0">
              <a:solidFill>
                <a:schemeClr val="bg1"/>
              </a:solidFill>
              <a:latin typeface="TT Lakes Neue Medium" panose="02010001040000080307" pitchFamily="2" charset="0"/>
            </a:endParaRPr>
          </a:p>
        </p:txBody>
      </p:sp>
      <p:sp>
        <p:nvSpPr>
          <p:cNvPr id="31" name="Прямоугольник: скругленные углы 7">
            <a:extLst>
              <a:ext uri="{FF2B5EF4-FFF2-40B4-BE49-F238E27FC236}">
                <a16:creationId xmlns="" xmlns:a16="http://schemas.microsoft.com/office/drawing/2014/main" id="{A193695B-1800-4F08-A600-258F47A04720}"/>
              </a:ext>
            </a:extLst>
          </p:cNvPr>
          <p:cNvSpPr/>
          <p:nvPr/>
        </p:nvSpPr>
        <p:spPr>
          <a:xfrm>
            <a:off x="3359695" y="4062570"/>
            <a:ext cx="2807317" cy="2415273"/>
          </a:xfrm>
          <a:prstGeom prst="roundRect">
            <a:avLst>
              <a:gd name="adj" fmla="val 0"/>
            </a:avLst>
          </a:prstGeom>
          <a:solidFill>
            <a:srgbClr val="21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08000" bIns="108000" rtlCol="0" anchor="t"/>
          <a:lstStyle/>
          <a:p>
            <a:pPr>
              <a:spcBef>
                <a:spcPct val="0"/>
              </a:spcBef>
              <a:buClr>
                <a:schemeClr val="accent1"/>
              </a:buClr>
              <a:buSzPct val="150000"/>
            </a:pPr>
            <a:r>
              <a:rPr lang="ru-RU" altLang="ru-RU" sz="1600" b="1" dirty="0">
                <a:solidFill>
                  <a:schemeClr val="bg1"/>
                </a:solidFill>
                <a:latin typeface="TT Lakes Neue Medium" panose="02010001040000080307" pitchFamily="2" charset="0"/>
              </a:rPr>
              <a:t>Инновации в генерации </a:t>
            </a:r>
          </a:p>
          <a:p>
            <a:pPr>
              <a:spcBef>
                <a:spcPct val="0"/>
              </a:spcBef>
              <a:buClr>
                <a:schemeClr val="accent1"/>
              </a:buClr>
              <a:buSzPct val="150000"/>
            </a:pPr>
            <a:endParaRPr lang="ru-RU" altLang="ru-RU" sz="1600" b="0" dirty="0">
              <a:solidFill>
                <a:schemeClr val="bg1"/>
              </a:solidFill>
              <a:latin typeface="TT Lakes Neue Medium" panose="02010001040000080307" pitchFamily="2" charset="0"/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SzPct val="150000"/>
            </a:pPr>
            <a:r>
              <a:rPr lang="ru-RU" altLang="ru-RU" sz="1600" b="0" dirty="0" smtClean="0">
                <a:solidFill>
                  <a:schemeClr val="bg1"/>
                </a:solidFill>
                <a:latin typeface="TT Lakes Neue Medium" panose="02010001040000080307" pitchFamily="2" charset="0"/>
              </a:rPr>
              <a:t>система </a:t>
            </a:r>
            <a:r>
              <a:rPr lang="ru-RU" altLang="ru-RU" sz="1600" b="0" dirty="0">
                <a:solidFill>
                  <a:schemeClr val="bg1"/>
                </a:solidFill>
                <a:latin typeface="TT Lakes Neue Medium" panose="02010001040000080307" pitchFamily="2" charset="0"/>
              </a:rPr>
              <a:t>управления магнитным </a:t>
            </a:r>
            <a:r>
              <a:rPr lang="ru-RU" altLang="ru-RU" sz="1600" b="0" dirty="0" smtClean="0">
                <a:solidFill>
                  <a:schemeClr val="bg1"/>
                </a:solidFill>
                <a:latin typeface="TT Lakes Neue Medium" panose="02010001040000080307" pitchFamily="2" charset="0"/>
              </a:rPr>
              <a:t>подвесом (СУМП) собственной разработки</a:t>
            </a:r>
            <a:endParaRPr lang="ru-RU" altLang="ru-RU" sz="1600" b="0" dirty="0">
              <a:solidFill>
                <a:schemeClr val="bg1"/>
              </a:solidFill>
              <a:latin typeface="TT Lakes Neue Medium" panose="02010001040000080307" pitchFamily="2" charset="0"/>
            </a:endParaRPr>
          </a:p>
        </p:txBody>
      </p:sp>
      <p:sp>
        <p:nvSpPr>
          <p:cNvPr id="33" name="Прямоугольник: скругленные углы 8">
            <a:extLst>
              <a:ext uri="{FF2B5EF4-FFF2-40B4-BE49-F238E27FC236}">
                <a16:creationId xmlns="" xmlns:a16="http://schemas.microsoft.com/office/drawing/2014/main" id="{6045C125-C68E-4983-AB34-ADE855203E73}"/>
              </a:ext>
            </a:extLst>
          </p:cNvPr>
          <p:cNvSpPr/>
          <p:nvPr/>
        </p:nvSpPr>
        <p:spPr>
          <a:xfrm>
            <a:off x="440872" y="4062570"/>
            <a:ext cx="2807317" cy="2415273"/>
          </a:xfrm>
          <a:prstGeom prst="roundRect">
            <a:avLst>
              <a:gd name="adj" fmla="val 0"/>
            </a:avLst>
          </a:prstGeom>
          <a:solidFill>
            <a:srgbClr val="212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08000" bIns="108000" rtlCol="0" anchor="t"/>
          <a:lstStyle/>
          <a:p>
            <a:pPr>
              <a:spcBef>
                <a:spcPct val="0"/>
              </a:spcBef>
              <a:buClr>
                <a:schemeClr val="accent1"/>
              </a:buClr>
              <a:buSzPct val="150000"/>
            </a:pPr>
            <a:r>
              <a:rPr lang="ru-RU" sz="1600" b="1" dirty="0">
                <a:solidFill>
                  <a:schemeClr val="bg1"/>
                </a:solidFill>
                <a:latin typeface="TT Lakes Neue Medium" panose="02010001040000080307" pitchFamily="2" charset="0"/>
              </a:rPr>
              <a:t>Большой опыт</a:t>
            </a:r>
            <a:r>
              <a:rPr lang="ru-RU" sz="1600" b="0" dirty="0">
                <a:solidFill>
                  <a:schemeClr val="bg1"/>
                </a:solidFill>
                <a:latin typeface="TT Lakes Neue Medium" panose="02010001040000080307" pitchFamily="2" charset="0"/>
              </a:rPr>
              <a:t/>
            </a:r>
            <a:br>
              <a:rPr lang="ru-RU" sz="1600" b="0" dirty="0">
                <a:solidFill>
                  <a:schemeClr val="bg1"/>
                </a:solidFill>
                <a:latin typeface="TT Lakes Neue Medium" panose="02010001040000080307" pitchFamily="2" charset="0"/>
              </a:rPr>
            </a:br>
            <a:r>
              <a:rPr lang="ru-RU" sz="1600" b="0" dirty="0">
                <a:solidFill>
                  <a:schemeClr val="bg1"/>
                </a:solidFill>
                <a:latin typeface="TT Lakes Neue Medium" panose="02010001040000080307" pitchFamily="2" charset="0"/>
              </a:rPr>
              <a:t/>
            </a:r>
            <a:br>
              <a:rPr lang="ru-RU" sz="1600" b="0" dirty="0">
                <a:solidFill>
                  <a:schemeClr val="bg1"/>
                </a:solidFill>
                <a:latin typeface="TT Lakes Neue Medium" panose="02010001040000080307" pitchFamily="2" charset="0"/>
              </a:rPr>
            </a:br>
            <a:r>
              <a:rPr lang="ru-RU" sz="1600" b="0" dirty="0">
                <a:solidFill>
                  <a:schemeClr val="bg1"/>
                </a:solidFill>
                <a:latin typeface="TT Lakes Neue Medium" panose="02010001040000080307" pitchFamily="2" charset="0"/>
              </a:rPr>
              <a:t>успешной эксплуатации на территории РФ. </a:t>
            </a:r>
          </a:p>
          <a:p>
            <a:pPr>
              <a:spcBef>
                <a:spcPct val="0"/>
              </a:spcBef>
              <a:buClr>
                <a:schemeClr val="accent1"/>
              </a:buClr>
              <a:buSzPct val="150000"/>
            </a:pPr>
            <a:r>
              <a:rPr lang="ru-RU" sz="1600" b="0" dirty="0">
                <a:solidFill>
                  <a:schemeClr val="bg1"/>
                </a:solidFill>
                <a:latin typeface="TT Lakes Neue Medium" panose="02010001040000080307" pitchFamily="2" charset="0"/>
              </a:rPr>
              <a:t>44 энергоблока в </a:t>
            </a:r>
            <a:r>
              <a:rPr lang="ru-RU" sz="1600" b="0" dirty="0" smtClean="0">
                <a:solidFill>
                  <a:schemeClr val="bg1"/>
                </a:solidFill>
                <a:latin typeface="TT Lakes Neue Medium" panose="02010001040000080307" pitchFamily="2" charset="0"/>
              </a:rPr>
              <a:t>работе</a:t>
            </a:r>
            <a:endParaRPr lang="ru-RU" altLang="ru-RU" sz="1600" b="0" dirty="0">
              <a:solidFill>
                <a:schemeClr val="bg1"/>
              </a:solidFill>
              <a:latin typeface="TT Lakes Neue Medium" panose="02010001040000080307" pitchFamily="2" charset="0"/>
            </a:endParaRPr>
          </a:p>
        </p:txBody>
      </p:sp>
      <p:sp>
        <p:nvSpPr>
          <p:cNvPr id="3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 smtClean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980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Другая 13">
      <a:dk1>
        <a:srgbClr val="212F54"/>
      </a:dk1>
      <a:lt1>
        <a:sysClr val="window" lastClr="FFFFFF"/>
      </a:lt1>
      <a:dk2>
        <a:srgbClr val="121212"/>
      </a:dk2>
      <a:lt2>
        <a:srgbClr val="F5F2EF"/>
      </a:lt2>
      <a:accent1>
        <a:srgbClr val="F1A73B"/>
      </a:accent1>
      <a:accent2>
        <a:srgbClr val="F6CA89"/>
      </a:accent2>
      <a:accent3>
        <a:srgbClr val="F9DBB0"/>
      </a:accent3>
      <a:accent4>
        <a:srgbClr val="18233F"/>
      </a:accent4>
      <a:accent5>
        <a:srgbClr val="5571BC"/>
      </a:accent5>
      <a:accent6>
        <a:srgbClr val="8EA0D2"/>
      </a:accent6>
      <a:hlink>
        <a:srgbClr val="0563C1"/>
      </a:hlink>
      <a:folHlink>
        <a:srgbClr val="954F72"/>
      </a:folHlink>
    </a:clrScheme>
    <a:fontScheme name="ГТ Энерго">
      <a:majorFont>
        <a:latin typeface="Benzin-Bold"/>
        <a:ea typeface=""/>
        <a:cs typeface=""/>
      </a:majorFont>
      <a:minorFont>
        <a:latin typeface="Arial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15393</TotalTime>
  <Words>723</Words>
  <Application>Microsoft Office PowerPoint</Application>
  <PresentationFormat>Широкоэкранный</PresentationFormat>
  <Paragraphs>190</Paragraphs>
  <Slides>10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3" baseType="lpstr">
      <vt:lpstr>TT Lakes Neue</vt:lpstr>
      <vt:lpstr>Verdana</vt:lpstr>
      <vt:lpstr>TT Lakes Neue Medium</vt:lpstr>
      <vt:lpstr>Benzin-Bold</vt:lpstr>
      <vt:lpstr>Arial Black</vt:lpstr>
      <vt:lpstr>Lato</vt:lpstr>
      <vt:lpstr>Wingdings</vt:lpstr>
      <vt:lpstr>Calibri</vt:lpstr>
      <vt:lpstr>Helvetica</vt:lpstr>
      <vt:lpstr>Benzin-Regular</vt:lpstr>
      <vt:lpstr>Arial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Незметдинов Руслан</dc:creator>
  <cp:lastModifiedBy>Незметдинов Руслан Наилович</cp:lastModifiedBy>
  <cp:revision>431</cp:revision>
  <cp:lastPrinted>2025-10-02T10:03:48Z</cp:lastPrinted>
  <dcterms:created xsi:type="dcterms:W3CDTF">2022-03-10T21:04:38Z</dcterms:created>
  <dcterms:modified xsi:type="dcterms:W3CDTF">2025-10-03T07:16:38Z</dcterms:modified>
</cp:coreProperties>
</file>