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69" r:id="rId4"/>
    <p:sldId id="267" r:id="rId5"/>
    <p:sldId id="272" r:id="rId6"/>
    <p:sldId id="273" r:id="rId7"/>
    <p:sldId id="274" r:id="rId8"/>
    <p:sldId id="667" r:id="rId9"/>
    <p:sldId id="668" r:id="rId10"/>
    <p:sldId id="686" r:id="rId11"/>
    <p:sldId id="650" r:id="rId12"/>
    <p:sldId id="632" r:id="rId13"/>
    <p:sldId id="633" r:id="rId14"/>
    <p:sldId id="659" r:id="rId15"/>
    <p:sldId id="660" r:id="rId16"/>
    <p:sldId id="687" r:id="rId17"/>
    <p:sldId id="443" r:id="rId18"/>
    <p:sldId id="615" r:id="rId19"/>
    <p:sldId id="618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9B2E56-FDA9-460F-B2CC-8E7FE31F8365}" type="doc">
      <dgm:prSet loTypeId="urn:microsoft.com/office/officeart/2008/layout/PictureAccentList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E45AF398-FD15-4AEA-9DF1-F111647B8B5A}">
      <dgm:prSet phldrT="[Текст]" custT="1"/>
      <dgm:spPr/>
      <dgm:t>
        <a:bodyPr/>
        <a:lstStyle/>
        <a:p>
          <a:r>
            <a:rPr lang="ru-RU" sz="2800" kern="1200">
              <a:solidFill>
                <a:srgbClr val="4472C4">
                  <a:lumMod val="75000"/>
                </a:srgbClr>
              </a:solidFill>
              <a:latin typeface="Arial Narrow" pitchFamily="34" charset="0"/>
              <a:ea typeface="+mn-ea"/>
              <a:cs typeface="+mn-cs"/>
            </a:rPr>
            <a:t>Сводный банк данных источников выбросов загрязняющих веществ в атмосферный воздух (ИЗАВ) содержит сведения о источниках выброса:</a:t>
          </a:r>
          <a:endParaRPr lang="ru-RU" sz="2800" kern="1200" dirty="0">
            <a:solidFill>
              <a:srgbClr val="4472C4">
                <a:lumMod val="75000"/>
              </a:srgbClr>
            </a:solidFill>
            <a:latin typeface="Arial Narrow" pitchFamily="34" charset="0"/>
            <a:ea typeface="+mn-ea"/>
            <a:cs typeface="+mn-cs"/>
          </a:endParaRPr>
        </a:p>
      </dgm:t>
    </dgm:pt>
    <dgm:pt modelId="{4D0801ED-2016-4553-B264-4F989E3E2BC4}" type="parTrans" cxnId="{C18BBA0F-2893-4FC6-A3E4-E93585B1B9E3}">
      <dgm:prSet/>
      <dgm:spPr/>
      <dgm:t>
        <a:bodyPr/>
        <a:lstStyle/>
        <a:p>
          <a:endParaRPr lang="ru-RU"/>
        </a:p>
      </dgm:t>
    </dgm:pt>
    <dgm:pt modelId="{122F0A03-C815-4715-A8D1-24297F2E2652}" type="sibTrans" cxnId="{C18BBA0F-2893-4FC6-A3E4-E93585B1B9E3}">
      <dgm:prSet/>
      <dgm:spPr/>
      <dgm:t>
        <a:bodyPr/>
        <a:lstStyle/>
        <a:p>
          <a:endParaRPr lang="ru-RU"/>
        </a:p>
      </dgm:t>
    </dgm:pt>
    <dgm:pt modelId="{15C3C70A-C2AF-4C6A-B2F4-12286761A7D2}">
      <dgm:prSet phldrT="[Текст]" custT="1"/>
      <dgm:spPr/>
      <dgm:t>
        <a:bodyPr/>
        <a:lstStyle/>
        <a:p>
          <a:pPr algn="l"/>
          <a:r>
            <a:rPr lang="ru-RU" sz="2800" kern="1200">
              <a:solidFill>
                <a:srgbClr val="4472C4">
                  <a:lumMod val="75000"/>
                </a:srgbClr>
              </a:solidFill>
              <a:latin typeface="Arial Narrow" pitchFamily="34" charset="0"/>
              <a:ea typeface="+mn-ea"/>
              <a:cs typeface="+mn-cs"/>
            </a:rPr>
            <a:t>автотранспортных потоков, движущихся по автодорогам</a:t>
          </a:r>
          <a:endParaRPr lang="ru-RU" sz="2800" kern="1200" dirty="0">
            <a:solidFill>
              <a:srgbClr val="4472C4">
                <a:lumMod val="75000"/>
              </a:srgbClr>
            </a:solidFill>
            <a:latin typeface="Arial Narrow" pitchFamily="34" charset="0"/>
            <a:ea typeface="+mn-ea"/>
            <a:cs typeface="+mn-cs"/>
          </a:endParaRPr>
        </a:p>
      </dgm:t>
    </dgm:pt>
    <dgm:pt modelId="{560B1ADE-BD87-4FD2-B41D-2DC6A6FD0394}" type="parTrans" cxnId="{29856E2C-EAE3-40DF-ABBA-AC1BCD58AB29}">
      <dgm:prSet/>
      <dgm:spPr/>
      <dgm:t>
        <a:bodyPr/>
        <a:lstStyle/>
        <a:p>
          <a:endParaRPr lang="ru-RU"/>
        </a:p>
      </dgm:t>
    </dgm:pt>
    <dgm:pt modelId="{E2D8B0E8-3B62-473D-B36C-31EA739E95DA}" type="sibTrans" cxnId="{29856E2C-EAE3-40DF-ABBA-AC1BCD58AB29}">
      <dgm:prSet/>
      <dgm:spPr/>
      <dgm:t>
        <a:bodyPr/>
        <a:lstStyle/>
        <a:p>
          <a:endParaRPr lang="ru-RU"/>
        </a:p>
      </dgm:t>
    </dgm:pt>
    <dgm:pt modelId="{5A256BF0-5C8A-45CC-8DBC-8D2FBE4E7F5F}">
      <dgm:prSet phldrT="[Текст]" custT="1"/>
      <dgm:spPr/>
      <dgm:t>
        <a:bodyPr/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>
              <a:solidFill>
                <a:srgbClr val="4472C4">
                  <a:lumMod val="75000"/>
                </a:srgbClr>
              </a:solidFill>
              <a:latin typeface="Arial Narrow" pitchFamily="34" charset="0"/>
              <a:ea typeface="+mn-ea"/>
              <a:cs typeface="+mn-cs"/>
            </a:rPr>
            <a:t>автономных источников теплоснабжения (АИТ), рассредоточенных на территории городов</a:t>
          </a:r>
          <a:endParaRPr lang="ru-RU" sz="2800" kern="1200" dirty="0">
            <a:solidFill>
              <a:srgbClr val="4472C4">
                <a:lumMod val="75000"/>
              </a:srgbClr>
            </a:solidFill>
            <a:latin typeface="Arial Narrow" pitchFamily="34" charset="0"/>
            <a:ea typeface="+mn-ea"/>
            <a:cs typeface="+mn-cs"/>
          </a:endParaRPr>
        </a:p>
      </dgm:t>
    </dgm:pt>
    <dgm:pt modelId="{BC009C02-9EBE-4034-A6FD-30C64D9A4FDF}" type="parTrans" cxnId="{0836E9A1-A580-4FF4-994A-D4EE03E62EE3}">
      <dgm:prSet/>
      <dgm:spPr/>
      <dgm:t>
        <a:bodyPr/>
        <a:lstStyle/>
        <a:p>
          <a:endParaRPr lang="ru-RU"/>
        </a:p>
      </dgm:t>
    </dgm:pt>
    <dgm:pt modelId="{13B7E904-7C80-4CEE-8D3F-F0BE0E2276A6}" type="sibTrans" cxnId="{0836E9A1-A580-4FF4-994A-D4EE03E62EE3}">
      <dgm:prSet/>
      <dgm:spPr/>
      <dgm:t>
        <a:bodyPr/>
        <a:lstStyle/>
        <a:p>
          <a:endParaRPr lang="ru-RU"/>
        </a:p>
      </dgm:t>
    </dgm:pt>
    <dgm:pt modelId="{8E9A8312-B36B-481D-93C9-AAF13D3616FE}">
      <dgm:prSet phldrT="[Текст]" custT="1"/>
      <dgm:spPr/>
      <dgm:t>
        <a:bodyPr/>
        <a:lstStyle/>
        <a:p>
          <a:pPr algn="l"/>
          <a:r>
            <a:rPr lang="ru-RU" sz="2800" kern="1200">
              <a:solidFill>
                <a:srgbClr val="4472C4">
                  <a:lumMod val="75000"/>
                </a:srgbClr>
              </a:solidFill>
              <a:latin typeface="Arial Narrow" pitchFamily="34" charset="0"/>
              <a:ea typeface="+mn-ea"/>
              <a:cs typeface="+mn-cs"/>
            </a:rPr>
            <a:t>промышленных объектов</a:t>
          </a:r>
          <a:endParaRPr lang="ru-RU" sz="2800" kern="1200" dirty="0">
            <a:solidFill>
              <a:srgbClr val="4472C4">
                <a:lumMod val="75000"/>
              </a:srgbClr>
            </a:solidFill>
            <a:latin typeface="Arial Narrow" pitchFamily="34" charset="0"/>
            <a:ea typeface="+mn-ea"/>
            <a:cs typeface="+mn-cs"/>
          </a:endParaRPr>
        </a:p>
      </dgm:t>
    </dgm:pt>
    <dgm:pt modelId="{85C129C4-6526-4FAA-A556-878691353509}" type="parTrans" cxnId="{F0E0A1F9-7F6C-40A9-95D9-8E93A877408C}">
      <dgm:prSet/>
      <dgm:spPr/>
      <dgm:t>
        <a:bodyPr/>
        <a:lstStyle/>
        <a:p>
          <a:endParaRPr lang="ru-RU"/>
        </a:p>
      </dgm:t>
    </dgm:pt>
    <dgm:pt modelId="{C3AB4179-E03D-4F74-B477-CB2293B89D04}" type="sibTrans" cxnId="{F0E0A1F9-7F6C-40A9-95D9-8E93A877408C}">
      <dgm:prSet/>
      <dgm:spPr/>
      <dgm:t>
        <a:bodyPr/>
        <a:lstStyle/>
        <a:p>
          <a:endParaRPr lang="ru-RU"/>
        </a:p>
      </dgm:t>
    </dgm:pt>
    <dgm:pt modelId="{EFE1F884-DA20-4E6E-91DF-C6D9F86D0E59}" type="pres">
      <dgm:prSet presAssocID="{7F9B2E56-FDA9-460F-B2CC-8E7FE31F8365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A4B91248-5DD8-414A-BFC3-235C0FE1EF2B}" type="pres">
      <dgm:prSet presAssocID="{E45AF398-FD15-4AEA-9DF1-F111647B8B5A}" presName="root" presStyleCnt="0">
        <dgm:presLayoutVars>
          <dgm:chMax/>
          <dgm:chPref val="4"/>
        </dgm:presLayoutVars>
      </dgm:prSet>
      <dgm:spPr/>
    </dgm:pt>
    <dgm:pt modelId="{8E1EAAEA-3513-4594-A36D-F1942BD65E51}" type="pres">
      <dgm:prSet presAssocID="{E45AF398-FD15-4AEA-9DF1-F111647B8B5A}" presName="rootComposite" presStyleCnt="0">
        <dgm:presLayoutVars/>
      </dgm:prSet>
      <dgm:spPr/>
    </dgm:pt>
    <dgm:pt modelId="{CBD4DBEB-34DE-4434-9801-5061D61A184F}" type="pres">
      <dgm:prSet presAssocID="{E45AF398-FD15-4AEA-9DF1-F111647B8B5A}" presName="rootText" presStyleLbl="node0" presStyleIdx="0" presStyleCnt="1">
        <dgm:presLayoutVars>
          <dgm:chMax/>
          <dgm:chPref val="4"/>
        </dgm:presLayoutVars>
      </dgm:prSet>
      <dgm:spPr/>
    </dgm:pt>
    <dgm:pt modelId="{3A291C69-C951-4F6B-B285-BC1D3A2948E6}" type="pres">
      <dgm:prSet presAssocID="{E45AF398-FD15-4AEA-9DF1-F111647B8B5A}" presName="childShape" presStyleCnt="0">
        <dgm:presLayoutVars>
          <dgm:chMax val="0"/>
          <dgm:chPref val="0"/>
        </dgm:presLayoutVars>
      </dgm:prSet>
      <dgm:spPr/>
    </dgm:pt>
    <dgm:pt modelId="{498011BA-1A6D-4E3E-8870-2D8E71BFDE9F}" type="pres">
      <dgm:prSet presAssocID="{8E9A8312-B36B-481D-93C9-AAF13D3616FE}" presName="childComposite" presStyleCnt="0">
        <dgm:presLayoutVars>
          <dgm:chMax val="0"/>
          <dgm:chPref val="0"/>
        </dgm:presLayoutVars>
      </dgm:prSet>
      <dgm:spPr/>
    </dgm:pt>
    <dgm:pt modelId="{FC339D95-3924-4F7E-9F11-E9D7FC45E68A}" type="pres">
      <dgm:prSet presAssocID="{8E9A8312-B36B-481D-93C9-AAF13D3616FE}" presName="Image" presStyleLbl="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  <dgm:extLst>
        <a:ext uri="{E40237B7-FDA0-4F09-8148-C483321AD2D9}">
          <dgm14:cNvPr xmlns:dgm14="http://schemas.microsoft.com/office/drawing/2010/diagram" id="0" name="" descr="НПЗ на фоне голубого неба"/>
        </a:ext>
      </dgm:extLst>
    </dgm:pt>
    <dgm:pt modelId="{274564FB-82BF-4A5F-9DD6-C28B765A64CA}" type="pres">
      <dgm:prSet presAssocID="{8E9A8312-B36B-481D-93C9-AAF13D3616FE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</dgm:pt>
    <dgm:pt modelId="{2719468C-80C5-4A62-A6C7-2FCC51CA379D}" type="pres">
      <dgm:prSet presAssocID="{15C3C70A-C2AF-4C6A-B2F4-12286761A7D2}" presName="childComposite" presStyleCnt="0">
        <dgm:presLayoutVars>
          <dgm:chMax val="0"/>
          <dgm:chPref val="0"/>
        </dgm:presLayoutVars>
      </dgm:prSet>
      <dgm:spPr/>
    </dgm:pt>
    <dgm:pt modelId="{98220FD9-069D-45C8-8ADA-BFF87428EEDF}" type="pres">
      <dgm:prSet presAssocID="{15C3C70A-C2AF-4C6A-B2F4-12286761A7D2}" presName="Image" presStyleLbl="nod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47ADF3B7-FF08-46A3-9A76-7D580F55974C}" type="pres">
      <dgm:prSet presAssocID="{15C3C70A-C2AF-4C6A-B2F4-12286761A7D2}" presName="childText" presStyleLbl="lnNode1" presStyleIdx="1" presStyleCnt="3" custLinFactNeighborX="63" custLinFactNeighborY="1548">
        <dgm:presLayoutVars>
          <dgm:chMax val="0"/>
          <dgm:chPref val="0"/>
          <dgm:bulletEnabled val="1"/>
        </dgm:presLayoutVars>
      </dgm:prSet>
      <dgm:spPr/>
    </dgm:pt>
    <dgm:pt modelId="{49A461B9-6D50-4F35-9001-3C65AC3701F1}" type="pres">
      <dgm:prSet presAssocID="{5A256BF0-5C8A-45CC-8DBC-8D2FBE4E7F5F}" presName="childComposite" presStyleCnt="0">
        <dgm:presLayoutVars>
          <dgm:chMax val="0"/>
          <dgm:chPref val="0"/>
        </dgm:presLayoutVars>
      </dgm:prSet>
      <dgm:spPr/>
    </dgm:pt>
    <dgm:pt modelId="{CA895888-F64B-43EA-804F-172D8ACF1392}" type="pres">
      <dgm:prSet presAssocID="{5A256BF0-5C8A-45CC-8DBC-8D2FBE4E7F5F}" presName="Image" presStyleLbl="nod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9A6E4326-E68C-43B1-8478-0F7E033E630F}" type="pres">
      <dgm:prSet presAssocID="{5A256BF0-5C8A-45CC-8DBC-8D2FBE4E7F5F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8CE9630F-5B90-486B-B01E-329A40CE596D}" type="presOf" srcId="{E45AF398-FD15-4AEA-9DF1-F111647B8B5A}" destId="{CBD4DBEB-34DE-4434-9801-5061D61A184F}" srcOrd="0" destOrd="0" presId="urn:microsoft.com/office/officeart/2008/layout/PictureAccentList"/>
    <dgm:cxn modelId="{C18BBA0F-2893-4FC6-A3E4-E93585B1B9E3}" srcId="{7F9B2E56-FDA9-460F-B2CC-8E7FE31F8365}" destId="{E45AF398-FD15-4AEA-9DF1-F111647B8B5A}" srcOrd="0" destOrd="0" parTransId="{4D0801ED-2016-4553-B264-4F989E3E2BC4}" sibTransId="{122F0A03-C815-4715-A8D1-24297F2E2652}"/>
    <dgm:cxn modelId="{29856E2C-EAE3-40DF-ABBA-AC1BCD58AB29}" srcId="{E45AF398-FD15-4AEA-9DF1-F111647B8B5A}" destId="{15C3C70A-C2AF-4C6A-B2F4-12286761A7D2}" srcOrd="1" destOrd="0" parTransId="{560B1ADE-BD87-4FD2-B41D-2DC6A6FD0394}" sibTransId="{E2D8B0E8-3B62-473D-B36C-31EA739E95DA}"/>
    <dgm:cxn modelId="{1D808640-C1D8-43F5-8FB1-DEA3A04EE407}" type="presOf" srcId="{15C3C70A-C2AF-4C6A-B2F4-12286761A7D2}" destId="{47ADF3B7-FF08-46A3-9A76-7D580F55974C}" srcOrd="0" destOrd="0" presId="urn:microsoft.com/office/officeart/2008/layout/PictureAccentList"/>
    <dgm:cxn modelId="{AE32A376-BB91-4FB7-ADA6-7BD28BA88A6A}" type="presOf" srcId="{5A256BF0-5C8A-45CC-8DBC-8D2FBE4E7F5F}" destId="{9A6E4326-E68C-43B1-8478-0F7E033E630F}" srcOrd="0" destOrd="0" presId="urn:microsoft.com/office/officeart/2008/layout/PictureAccentList"/>
    <dgm:cxn modelId="{584E8097-E3B8-4295-8EF3-2B60F6665C6A}" type="presOf" srcId="{7F9B2E56-FDA9-460F-B2CC-8E7FE31F8365}" destId="{EFE1F884-DA20-4E6E-91DF-C6D9F86D0E59}" srcOrd="0" destOrd="0" presId="urn:microsoft.com/office/officeart/2008/layout/PictureAccentList"/>
    <dgm:cxn modelId="{0836E9A1-A580-4FF4-994A-D4EE03E62EE3}" srcId="{E45AF398-FD15-4AEA-9DF1-F111647B8B5A}" destId="{5A256BF0-5C8A-45CC-8DBC-8D2FBE4E7F5F}" srcOrd="2" destOrd="0" parTransId="{BC009C02-9EBE-4034-A6FD-30C64D9A4FDF}" sibTransId="{13B7E904-7C80-4CEE-8D3F-F0BE0E2276A6}"/>
    <dgm:cxn modelId="{479197C6-C54A-4FF3-BB1B-091D0A1CE37B}" type="presOf" srcId="{8E9A8312-B36B-481D-93C9-AAF13D3616FE}" destId="{274564FB-82BF-4A5F-9DD6-C28B765A64CA}" srcOrd="0" destOrd="0" presId="urn:microsoft.com/office/officeart/2008/layout/PictureAccentList"/>
    <dgm:cxn modelId="{F0E0A1F9-7F6C-40A9-95D9-8E93A877408C}" srcId="{E45AF398-FD15-4AEA-9DF1-F111647B8B5A}" destId="{8E9A8312-B36B-481D-93C9-AAF13D3616FE}" srcOrd="0" destOrd="0" parTransId="{85C129C4-6526-4FAA-A556-878691353509}" sibTransId="{C3AB4179-E03D-4F74-B477-CB2293B89D04}"/>
    <dgm:cxn modelId="{3E4A10AC-1CAB-4355-9571-5CC583F6C1EF}" type="presParOf" srcId="{EFE1F884-DA20-4E6E-91DF-C6D9F86D0E59}" destId="{A4B91248-5DD8-414A-BFC3-235C0FE1EF2B}" srcOrd="0" destOrd="0" presId="urn:microsoft.com/office/officeart/2008/layout/PictureAccentList"/>
    <dgm:cxn modelId="{D4FB9B4F-D227-4484-A106-46755080909C}" type="presParOf" srcId="{A4B91248-5DD8-414A-BFC3-235C0FE1EF2B}" destId="{8E1EAAEA-3513-4594-A36D-F1942BD65E51}" srcOrd="0" destOrd="0" presId="urn:microsoft.com/office/officeart/2008/layout/PictureAccentList"/>
    <dgm:cxn modelId="{54569938-8146-4473-9D44-AA9C7F9EA4E9}" type="presParOf" srcId="{8E1EAAEA-3513-4594-A36D-F1942BD65E51}" destId="{CBD4DBEB-34DE-4434-9801-5061D61A184F}" srcOrd="0" destOrd="0" presId="urn:microsoft.com/office/officeart/2008/layout/PictureAccentList"/>
    <dgm:cxn modelId="{31572A01-A940-4A48-9633-3D1D44B496FC}" type="presParOf" srcId="{A4B91248-5DD8-414A-BFC3-235C0FE1EF2B}" destId="{3A291C69-C951-4F6B-B285-BC1D3A2948E6}" srcOrd="1" destOrd="0" presId="urn:microsoft.com/office/officeart/2008/layout/PictureAccentList"/>
    <dgm:cxn modelId="{D1CC4574-C156-4ABB-9641-CB44D9462D98}" type="presParOf" srcId="{3A291C69-C951-4F6B-B285-BC1D3A2948E6}" destId="{498011BA-1A6D-4E3E-8870-2D8E71BFDE9F}" srcOrd="0" destOrd="0" presId="urn:microsoft.com/office/officeart/2008/layout/PictureAccentList"/>
    <dgm:cxn modelId="{BC456389-E439-4732-BFFB-82ED6BFE4F8D}" type="presParOf" srcId="{498011BA-1A6D-4E3E-8870-2D8E71BFDE9F}" destId="{FC339D95-3924-4F7E-9F11-E9D7FC45E68A}" srcOrd="0" destOrd="0" presId="urn:microsoft.com/office/officeart/2008/layout/PictureAccentList"/>
    <dgm:cxn modelId="{BFDB5711-4D63-464E-B067-E061090EFE9F}" type="presParOf" srcId="{498011BA-1A6D-4E3E-8870-2D8E71BFDE9F}" destId="{274564FB-82BF-4A5F-9DD6-C28B765A64CA}" srcOrd="1" destOrd="0" presId="urn:microsoft.com/office/officeart/2008/layout/PictureAccentList"/>
    <dgm:cxn modelId="{8D66E4F6-36A4-4D20-B26B-60DC7599D074}" type="presParOf" srcId="{3A291C69-C951-4F6B-B285-BC1D3A2948E6}" destId="{2719468C-80C5-4A62-A6C7-2FCC51CA379D}" srcOrd="1" destOrd="0" presId="urn:microsoft.com/office/officeart/2008/layout/PictureAccentList"/>
    <dgm:cxn modelId="{7CA473DB-F25D-492A-978C-2EB5F5790BFC}" type="presParOf" srcId="{2719468C-80C5-4A62-A6C7-2FCC51CA379D}" destId="{98220FD9-069D-45C8-8ADA-BFF87428EEDF}" srcOrd="0" destOrd="0" presId="urn:microsoft.com/office/officeart/2008/layout/PictureAccentList"/>
    <dgm:cxn modelId="{F8FEDEA8-47C4-4764-B455-64AD7C36FAF4}" type="presParOf" srcId="{2719468C-80C5-4A62-A6C7-2FCC51CA379D}" destId="{47ADF3B7-FF08-46A3-9A76-7D580F55974C}" srcOrd="1" destOrd="0" presId="urn:microsoft.com/office/officeart/2008/layout/PictureAccentList"/>
    <dgm:cxn modelId="{7B97E92D-D4F5-4E4B-A3BA-65A4808CE925}" type="presParOf" srcId="{3A291C69-C951-4F6B-B285-BC1D3A2948E6}" destId="{49A461B9-6D50-4F35-9001-3C65AC3701F1}" srcOrd="2" destOrd="0" presId="urn:microsoft.com/office/officeart/2008/layout/PictureAccentList"/>
    <dgm:cxn modelId="{D54B3949-C6FC-46D8-B4CC-FBA5BA1099A2}" type="presParOf" srcId="{49A461B9-6D50-4F35-9001-3C65AC3701F1}" destId="{CA895888-F64B-43EA-804F-172D8ACF1392}" srcOrd="0" destOrd="0" presId="urn:microsoft.com/office/officeart/2008/layout/PictureAccentList"/>
    <dgm:cxn modelId="{F1CD76DC-209D-428C-AFE7-2D423A09211B}" type="presParOf" srcId="{49A461B9-6D50-4F35-9001-3C65AC3701F1}" destId="{9A6E4326-E68C-43B1-8478-0F7E033E630F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CD9A2C7-65D3-4695-867A-680C3CAACA54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83A4820-09D2-404C-932F-D398CE8906E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2000" b="1" dirty="0"/>
            <a:t>Контактная информация:</a:t>
          </a:r>
          <a:endParaRPr lang="en-US" sz="2000" b="1" dirty="0"/>
        </a:p>
      </dgm:t>
    </dgm:pt>
    <dgm:pt modelId="{7270897C-7C61-439D-8DDA-A00F57B14D33}" type="parTrans" cxnId="{AD5BC36B-B804-4F83-ADF5-57CA9E6999A5}">
      <dgm:prSet/>
      <dgm:spPr/>
      <dgm:t>
        <a:bodyPr/>
        <a:lstStyle/>
        <a:p>
          <a:endParaRPr lang="en-US" sz="1600"/>
        </a:p>
      </dgm:t>
    </dgm:pt>
    <dgm:pt modelId="{EE6EF370-0036-4096-B13C-D2D8F031FF2E}" type="sibTrans" cxnId="{AD5BC36B-B804-4F83-ADF5-57CA9E6999A5}">
      <dgm:prSet/>
      <dgm:spPr/>
      <dgm:t>
        <a:bodyPr/>
        <a:lstStyle/>
        <a:p>
          <a:endParaRPr lang="en-US" sz="1600"/>
        </a:p>
      </dgm:t>
    </dgm:pt>
    <dgm:pt modelId="{450695EC-AACB-443F-B058-130DE1EE4789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600" dirty="0"/>
            <a:t>197022,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600" dirty="0"/>
            <a:t>г. Санкт-Петербург</a:t>
          </a:r>
          <a:endParaRPr lang="en-US" sz="1600" dirty="0"/>
        </a:p>
      </dgm:t>
    </dgm:pt>
    <dgm:pt modelId="{9976652F-D1FC-4CA8-A0A8-F00739A5CABB}" type="parTrans" cxnId="{EAE3402E-682B-4633-BB16-F4E42FD7CCCA}">
      <dgm:prSet/>
      <dgm:spPr/>
      <dgm:t>
        <a:bodyPr/>
        <a:lstStyle/>
        <a:p>
          <a:endParaRPr lang="en-US" sz="1600"/>
        </a:p>
      </dgm:t>
    </dgm:pt>
    <dgm:pt modelId="{49D8AE77-BD48-4DE2-9E37-195D3D5A213D}" type="sibTrans" cxnId="{EAE3402E-682B-4633-BB16-F4E42FD7CCCA}">
      <dgm:prSet/>
      <dgm:spPr/>
      <dgm:t>
        <a:bodyPr/>
        <a:lstStyle/>
        <a:p>
          <a:endParaRPr lang="en-US" sz="1600"/>
        </a:p>
      </dgm:t>
    </dgm:pt>
    <dgm:pt modelId="{149F40BA-5CB2-4739-B884-7E4DC95AA5D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600" dirty="0"/>
            <a:t>пр. Медиков, д. 9, пом. 17Н</a:t>
          </a:r>
          <a:endParaRPr lang="en-US" sz="1600" dirty="0"/>
        </a:p>
      </dgm:t>
    </dgm:pt>
    <dgm:pt modelId="{F4DA3B7B-6E3C-4749-941E-123B94BA657C}" type="parTrans" cxnId="{BC41374A-40F6-41D2-ABDD-148A8D9F8AF9}">
      <dgm:prSet/>
      <dgm:spPr/>
      <dgm:t>
        <a:bodyPr/>
        <a:lstStyle/>
        <a:p>
          <a:endParaRPr lang="en-US" sz="1600"/>
        </a:p>
      </dgm:t>
    </dgm:pt>
    <dgm:pt modelId="{830BC0B7-A91D-4669-8249-AEF7F3C48242}" type="sibTrans" cxnId="{BC41374A-40F6-41D2-ABDD-148A8D9F8AF9}">
      <dgm:prSet/>
      <dgm:spPr/>
      <dgm:t>
        <a:bodyPr/>
        <a:lstStyle/>
        <a:p>
          <a:endParaRPr lang="en-US" sz="1600"/>
        </a:p>
      </dgm:t>
    </dgm:pt>
    <dgm:pt modelId="{5C2F00BD-5C0B-4637-8370-0AE26FAFA37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600" dirty="0"/>
            <a:t>Телефон/факс:</a:t>
          </a:r>
        </a:p>
        <a:p>
          <a:pPr>
            <a:lnSpc>
              <a:spcPct val="100000"/>
            </a:lnSpc>
          </a:pPr>
          <a:r>
            <a:rPr lang="ru-RU" sz="1600" dirty="0"/>
            <a:t>+7 (812) 6774400</a:t>
          </a:r>
          <a:endParaRPr lang="en-US" sz="1600" dirty="0"/>
        </a:p>
      </dgm:t>
    </dgm:pt>
    <dgm:pt modelId="{103F7FE4-E6A5-40DC-B3A8-CCBE0F8B1FD8}" type="parTrans" cxnId="{87A6B421-52E1-46A6-9955-F06827C05067}">
      <dgm:prSet/>
      <dgm:spPr/>
      <dgm:t>
        <a:bodyPr/>
        <a:lstStyle/>
        <a:p>
          <a:endParaRPr lang="en-US" sz="1600"/>
        </a:p>
      </dgm:t>
    </dgm:pt>
    <dgm:pt modelId="{4D3ADA35-546A-48B1-A0CA-AC8460EC5DC9}" type="sibTrans" cxnId="{87A6B421-52E1-46A6-9955-F06827C05067}">
      <dgm:prSet/>
      <dgm:spPr/>
      <dgm:t>
        <a:bodyPr/>
        <a:lstStyle/>
        <a:p>
          <a:endParaRPr lang="en-US" sz="1600"/>
        </a:p>
      </dgm:t>
    </dgm:pt>
    <dgm:pt modelId="{1869EBF8-9822-41D0-97AB-1E238FA9844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600" dirty="0"/>
            <a:t>Web:</a:t>
          </a:r>
        </a:p>
        <a:p>
          <a:pPr>
            <a:lnSpc>
              <a:spcPct val="100000"/>
            </a:lnSpc>
          </a:pPr>
          <a:r>
            <a:rPr lang="ru-RU" sz="1600" dirty="0"/>
            <a:t> </a:t>
          </a:r>
          <a:r>
            <a:rPr lang="en-US" sz="1600" dirty="0"/>
            <a:t>http://ipeig.spb.ru</a:t>
          </a:r>
        </a:p>
      </dgm:t>
    </dgm:pt>
    <dgm:pt modelId="{C93A13BE-6D2B-4DC8-9000-039AC19FE98E}" type="parTrans" cxnId="{BEAE5835-B780-480E-BED1-3119D42476B2}">
      <dgm:prSet/>
      <dgm:spPr/>
      <dgm:t>
        <a:bodyPr/>
        <a:lstStyle/>
        <a:p>
          <a:endParaRPr lang="en-US" sz="1600"/>
        </a:p>
      </dgm:t>
    </dgm:pt>
    <dgm:pt modelId="{AF44E26A-CFCB-4399-8663-293645276EDA}" type="sibTrans" cxnId="{BEAE5835-B780-480E-BED1-3119D42476B2}">
      <dgm:prSet/>
      <dgm:spPr/>
      <dgm:t>
        <a:bodyPr/>
        <a:lstStyle/>
        <a:p>
          <a:endParaRPr lang="en-US" sz="1600"/>
        </a:p>
      </dgm:t>
    </dgm:pt>
    <dgm:pt modelId="{AF5627DE-ABAF-43A4-B823-9DB85C380295}">
      <dgm:prSet custT="1"/>
      <dgm:spPr/>
      <dgm:t>
        <a:bodyPr/>
        <a:lstStyle/>
        <a:p>
          <a:pPr>
            <a:lnSpc>
              <a:spcPct val="100000"/>
            </a:lnSpc>
            <a:spcAft>
              <a:spcPts val="600"/>
            </a:spcAft>
          </a:pPr>
          <a:r>
            <a:rPr lang="ru-RU" sz="1600" dirty="0"/>
            <a:t>E-mail:</a:t>
          </a:r>
        </a:p>
        <a:p>
          <a:pPr>
            <a:lnSpc>
              <a:spcPct val="100000"/>
            </a:lnSpc>
            <a:spcAft>
              <a:spcPts val="600"/>
            </a:spcAft>
          </a:pPr>
          <a:r>
            <a:rPr lang="ru-RU" sz="1600" dirty="0"/>
            <a:t> </a:t>
          </a:r>
          <a:r>
            <a:rPr lang="en-US" sz="1600" dirty="0"/>
            <a:t>ipeig.spb@ipeig.spb.ru</a:t>
          </a:r>
        </a:p>
      </dgm:t>
    </dgm:pt>
    <dgm:pt modelId="{DB3C9AC3-3D9A-4978-A01A-0519C3F4AE87}" type="parTrans" cxnId="{530A15FE-5457-4F01-95B3-B0B52774F866}">
      <dgm:prSet/>
      <dgm:spPr/>
      <dgm:t>
        <a:bodyPr/>
        <a:lstStyle/>
        <a:p>
          <a:endParaRPr lang="en-US" sz="1600"/>
        </a:p>
      </dgm:t>
    </dgm:pt>
    <dgm:pt modelId="{6ECF029E-2E28-476F-80B5-4354B22033ED}" type="sibTrans" cxnId="{530A15FE-5457-4F01-95B3-B0B52774F866}">
      <dgm:prSet/>
      <dgm:spPr/>
      <dgm:t>
        <a:bodyPr/>
        <a:lstStyle/>
        <a:p>
          <a:endParaRPr lang="en-US" sz="1600"/>
        </a:p>
      </dgm:t>
    </dgm:pt>
    <dgm:pt modelId="{C0A7FC70-FDD6-4D45-AF96-AC8F5497C41C}" type="pres">
      <dgm:prSet presAssocID="{5CD9A2C7-65D3-4695-867A-680C3CAACA54}" presName="root" presStyleCnt="0">
        <dgm:presLayoutVars>
          <dgm:dir/>
          <dgm:resizeHandles val="exact"/>
        </dgm:presLayoutVars>
      </dgm:prSet>
      <dgm:spPr/>
    </dgm:pt>
    <dgm:pt modelId="{30D5FB87-CAE4-44EE-B905-AA5C3B799FC1}" type="pres">
      <dgm:prSet presAssocID="{C83A4820-09D2-404C-932F-D398CE8906E4}" presName="compNode" presStyleCnt="0"/>
      <dgm:spPr/>
    </dgm:pt>
    <dgm:pt modelId="{F00DE4C3-8538-4515-AD61-56AAA22C2323}" type="pres">
      <dgm:prSet presAssocID="{C83A4820-09D2-404C-932F-D398CE8906E4}" presName="iconRect" presStyleLbl="nod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5276428F-C2A9-40D9-99D8-7CE105E321C7}" type="pres">
      <dgm:prSet presAssocID="{C83A4820-09D2-404C-932F-D398CE8906E4}" presName="spaceRect" presStyleCnt="0"/>
      <dgm:spPr/>
    </dgm:pt>
    <dgm:pt modelId="{D612862B-6AE8-4865-8F3A-095652D5C78E}" type="pres">
      <dgm:prSet presAssocID="{C83A4820-09D2-404C-932F-D398CE8906E4}" presName="textRect" presStyleLbl="revTx" presStyleIdx="0" presStyleCnt="6">
        <dgm:presLayoutVars>
          <dgm:chMax val="1"/>
          <dgm:chPref val="1"/>
        </dgm:presLayoutVars>
      </dgm:prSet>
      <dgm:spPr/>
    </dgm:pt>
    <dgm:pt modelId="{81A20DB2-AAAD-436B-B538-E24F85761E3D}" type="pres">
      <dgm:prSet presAssocID="{EE6EF370-0036-4096-B13C-D2D8F031FF2E}" presName="sibTrans" presStyleCnt="0"/>
      <dgm:spPr/>
    </dgm:pt>
    <dgm:pt modelId="{70150091-E715-4B5C-8CD1-7B0968E66E37}" type="pres">
      <dgm:prSet presAssocID="{450695EC-AACB-443F-B058-130DE1EE4789}" presName="compNode" presStyleCnt="0"/>
      <dgm:spPr/>
    </dgm:pt>
    <dgm:pt modelId="{6DDBBAF1-A9A4-4CA0-B4AE-52E426532DF9}" type="pres">
      <dgm:prSet presAssocID="{450695EC-AACB-443F-B058-130DE1EE4789}" presName="iconRect" presStyleLbl="node1" presStyleIdx="1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Иглу"/>
        </a:ext>
      </dgm:extLst>
    </dgm:pt>
    <dgm:pt modelId="{4741B7AB-781F-4B8D-8E77-A0BAF1DB3767}" type="pres">
      <dgm:prSet presAssocID="{450695EC-AACB-443F-B058-130DE1EE4789}" presName="spaceRect" presStyleCnt="0"/>
      <dgm:spPr/>
    </dgm:pt>
    <dgm:pt modelId="{AD7EC322-EA2A-42F9-8BD4-330345B74901}" type="pres">
      <dgm:prSet presAssocID="{450695EC-AACB-443F-B058-130DE1EE4789}" presName="textRect" presStyleLbl="revTx" presStyleIdx="1" presStyleCnt="6" custScaleX="112891">
        <dgm:presLayoutVars>
          <dgm:chMax val="1"/>
          <dgm:chPref val="1"/>
        </dgm:presLayoutVars>
      </dgm:prSet>
      <dgm:spPr/>
    </dgm:pt>
    <dgm:pt modelId="{5FF5320C-486B-46F4-B60F-6F9885B2C95D}" type="pres">
      <dgm:prSet presAssocID="{49D8AE77-BD48-4DE2-9E37-195D3D5A213D}" presName="sibTrans" presStyleCnt="0"/>
      <dgm:spPr/>
    </dgm:pt>
    <dgm:pt modelId="{4DCA73E1-8854-40F4-9051-971362108D5E}" type="pres">
      <dgm:prSet presAssocID="{149F40BA-5CB2-4739-B884-7E4DC95AA5D4}" presName="compNode" presStyleCnt="0"/>
      <dgm:spPr/>
    </dgm:pt>
    <dgm:pt modelId="{E219F199-1642-4EB1-A867-90163C065D52}" type="pres">
      <dgm:prSet presAssocID="{149F40BA-5CB2-4739-B884-7E4DC95AA5D4}" presName="iconRect" presStyleLbl="node1" presStyleIdx="2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Маркетинг"/>
        </a:ext>
      </dgm:extLst>
    </dgm:pt>
    <dgm:pt modelId="{97AEF593-E5FC-4826-8A83-93AB15B53D6A}" type="pres">
      <dgm:prSet presAssocID="{149F40BA-5CB2-4739-B884-7E4DC95AA5D4}" presName="spaceRect" presStyleCnt="0"/>
      <dgm:spPr/>
    </dgm:pt>
    <dgm:pt modelId="{70800B3F-F003-49A1-971F-6CFB9AF3F8C3}" type="pres">
      <dgm:prSet presAssocID="{149F40BA-5CB2-4739-B884-7E4DC95AA5D4}" presName="textRect" presStyleLbl="revTx" presStyleIdx="2" presStyleCnt="6">
        <dgm:presLayoutVars>
          <dgm:chMax val="1"/>
          <dgm:chPref val="1"/>
        </dgm:presLayoutVars>
      </dgm:prSet>
      <dgm:spPr/>
    </dgm:pt>
    <dgm:pt modelId="{4C1330CB-F63E-4FC6-B590-7872B02FFCD0}" type="pres">
      <dgm:prSet presAssocID="{830BC0B7-A91D-4669-8249-AEF7F3C48242}" presName="sibTrans" presStyleCnt="0"/>
      <dgm:spPr/>
    </dgm:pt>
    <dgm:pt modelId="{FCD27BC8-16D9-4E50-87CF-74DD9981A79B}" type="pres">
      <dgm:prSet presAssocID="{5C2F00BD-5C0B-4637-8370-0AE26FAFA376}" presName="compNode" presStyleCnt="0"/>
      <dgm:spPr/>
    </dgm:pt>
    <dgm:pt modelId="{5C7A1D51-ADC1-43FE-A328-111234E723D4}" type="pres">
      <dgm:prSet presAssocID="{5C2F00BD-5C0B-4637-8370-0AE26FAFA376}" presName="iconRect" presStyleLbl="node1" presStyleIdx="3" presStyleCnt="6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Телефонная трубка"/>
        </a:ext>
      </dgm:extLst>
    </dgm:pt>
    <dgm:pt modelId="{6ED2816A-252B-40C5-A22B-CD20D77ED30A}" type="pres">
      <dgm:prSet presAssocID="{5C2F00BD-5C0B-4637-8370-0AE26FAFA376}" presName="spaceRect" presStyleCnt="0"/>
      <dgm:spPr/>
    </dgm:pt>
    <dgm:pt modelId="{DD578222-A93F-4B3A-A03B-DD44408F4F6E}" type="pres">
      <dgm:prSet presAssocID="{5C2F00BD-5C0B-4637-8370-0AE26FAFA376}" presName="textRect" presStyleLbl="revTx" presStyleIdx="3" presStyleCnt="6">
        <dgm:presLayoutVars>
          <dgm:chMax val="1"/>
          <dgm:chPref val="1"/>
        </dgm:presLayoutVars>
      </dgm:prSet>
      <dgm:spPr/>
    </dgm:pt>
    <dgm:pt modelId="{FFA69419-9F0D-4B18-BF50-530C571BEAA7}" type="pres">
      <dgm:prSet presAssocID="{4D3ADA35-546A-48B1-A0CA-AC8460EC5DC9}" presName="sibTrans" presStyleCnt="0"/>
      <dgm:spPr/>
    </dgm:pt>
    <dgm:pt modelId="{B791D80B-00F9-4E79-92E2-B07F66EDE22D}" type="pres">
      <dgm:prSet presAssocID="{1869EBF8-9822-41D0-97AB-1E238FA98444}" presName="compNode" presStyleCnt="0"/>
      <dgm:spPr/>
    </dgm:pt>
    <dgm:pt modelId="{AF1B146F-EDAE-4E52-A4E2-580857DAC48D}" type="pres">
      <dgm:prSet presAssocID="{1869EBF8-9822-41D0-97AB-1E238FA98444}" presName="iconRect" presStyleLbl="node1" presStyleIdx="4" presStyleCnt="6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eb Design"/>
        </a:ext>
      </dgm:extLst>
    </dgm:pt>
    <dgm:pt modelId="{BA9BE35B-405E-4CA1-A938-0C7ECAF4C8EB}" type="pres">
      <dgm:prSet presAssocID="{1869EBF8-9822-41D0-97AB-1E238FA98444}" presName="spaceRect" presStyleCnt="0"/>
      <dgm:spPr/>
    </dgm:pt>
    <dgm:pt modelId="{0EA948CE-E8FF-4771-96DC-2F014E8812F4}" type="pres">
      <dgm:prSet presAssocID="{1869EBF8-9822-41D0-97AB-1E238FA98444}" presName="textRect" presStyleLbl="revTx" presStyleIdx="4" presStyleCnt="6">
        <dgm:presLayoutVars>
          <dgm:chMax val="1"/>
          <dgm:chPref val="1"/>
        </dgm:presLayoutVars>
      </dgm:prSet>
      <dgm:spPr/>
    </dgm:pt>
    <dgm:pt modelId="{48BD78F2-FB12-4692-A475-441A3AA696E3}" type="pres">
      <dgm:prSet presAssocID="{AF44E26A-CFCB-4399-8663-293645276EDA}" presName="sibTrans" presStyleCnt="0"/>
      <dgm:spPr/>
    </dgm:pt>
    <dgm:pt modelId="{E2F1D605-5CDB-432E-879E-622B2456A3BD}" type="pres">
      <dgm:prSet presAssocID="{AF5627DE-ABAF-43A4-B823-9DB85C380295}" presName="compNode" presStyleCnt="0"/>
      <dgm:spPr/>
    </dgm:pt>
    <dgm:pt modelId="{8E5F9772-2551-456F-ADCD-849177858717}" type="pres">
      <dgm:prSet presAssocID="{AF5627DE-ABAF-43A4-B823-9DB85C380295}" presName="iconRect" presStyleLbl="node1" presStyleIdx="5" presStyleCnt="6"/>
      <dgm:spPr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Конверт"/>
        </a:ext>
      </dgm:extLst>
    </dgm:pt>
    <dgm:pt modelId="{7C2B0F29-7E54-42AB-90FE-791353F600D6}" type="pres">
      <dgm:prSet presAssocID="{AF5627DE-ABAF-43A4-B823-9DB85C380295}" presName="spaceRect" presStyleCnt="0"/>
      <dgm:spPr/>
    </dgm:pt>
    <dgm:pt modelId="{9CFC0D82-BDB2-43C0-9D3D-08FC3EA21A0C}" type="pres">
      <dgm:prSet presAssocID="{AF5627DE-ABAF-43A4-B823-9DB85C380295}" presName="textRect" presStyleLbl="revTx" presStyleIdx="5" presStyleCnt="6" custScaleX="124985">
        <dgm:presLayoutVars>
          <dgm:chMax val="1"/>
          <dgm:chPref val="1"/>
        </dgm:presLayoutVars>
      </dgm:prSet>
      <dgm:spPr/>
    </dgm:pt>
  </dgm:ptLst>
  <dgm:cxnLst>
    <dgm:cxn modelId="{39EC6605-4446-48AB-B49F-70AD399417A3}" type="presOf" srcId="{149F40BA-5CB2-4739-B884-7E4DC95AA5D4}" destId="{70800B3F-F003-49A1-971F-6CFB9AF3F8C3}" srcOrd="0" destOrd="0" presId="urn:microsoft.com/office/officeart/2018/2/layout/IconLabelList"/>
    <dgm:cxn modelId="{12AA0612-C70D-466A-AB04-2DC0A540FD0B}" type="presOf" srcId="{1869EBF8-9822-41D0-97AB-1E238FA98444}" destId="{0EA948CE-E8FF-4771-96DC-2F014E8812F4}" srcOrd="0" destOrd="0" presId="urn:microsoft.com/office/officeart/2018/2/layout/IconLabelList"/>
    <dgm:cxn modelId="{ACADF513-E119-498C-909A-D82FEBD7241B}" type="presOf" srcId="{AF5627DE-ABAF-43A4-B823-9DB85C380295}" destId="{9CFC0D82-BDB2-43C0-9D3D-08FC3EA21A0C}" srcOrd="0" destOrd="0" presId="urn:microsoft.com/office/officeart/2018/2/layout/IconLabelList"/>
    <dgm:cxn modelId="{87A6B421-52E1-46A6-9955-F06827C05067}" srcId="{5CD9A2C7-65D3-4695-867A-680C3CAACA54}" destId="{5C2F00BD-5C0B-4637-8370-0AE26FAFA376}" srcOrd="3" destOrd="0" parTransId="{103F7FE4-E6A5-40DC-B3A8-CCBE0F8B1FD8}" sibTransId="{4D3ADA35-546A-48B1-A0CA-AC8460EC5DC9}"/>
    <dgm:cxn modelId="{EAE3402E-682B-4633-BB16-F4E42FD7CCCA}" srcId="{5CD9A2C7-65D3-4695-867A-680C3CAACA54}" destId="{450695EC-AACB-443F-B058-130DE1EE4789}" srcOrd="1" destOrd="0" parTransId="{9976652F-D1FC-4CA8-A0A8-F00739A5CABB}" sibTransId="{49D8AE77-BD48-4DE2-9E37-195D3D5A213D}"/>
    <dgm:cxn modelId="{BEAE5835-B780-480E-BED1-3119D42476B2}" srcId="{5CD9A2C7-65D3-4695-867A-680C3CAACA54}" destId="{1869EBF8-9822-41D0-97AB-1E238FA98444}" srcOrd="4" destOrd="0" parTransId="{C93A13BE-6D2B-4DC8-9000-039AC19FE98E}" sibTransId="{AF44E26A-CFCB-4399-8663-293645276EDA}"/>
    <dgm:cxn modelId="{2F68CA39-A6AB-4AB3-918C-54E90FEE4183}" type="presOf" srcId="{C83A4820-09D2-404C-932F-D398CE8906E4}" destId="{D612862B-6AE8-4865-8F3A-095652D5C78E}" srcOrd="0" destOrd="0" presId="urn:microsoft.com/office/officeart/2018/2/layout/IconLabelList"/>
    <dgm:cxn modelId="{BC41374A-40F6-41D2-ABDD-148A8D9F8AF9}" srcId="{5CD9A2C7-65D3-4695-867A-680C3CAACA54}" destId="{149F40BA-5CB2-4739-B884-7E4DC95AA5D4}" srcOrd="2" destOrd="0" parTransId="{F4DA3B7B-6E3C-4749-941E-123B94BA657C}" sibTransId="{830BC0B7-A91D-4669-8249-AEF7F3C48242}"/>
    <dgm:cxn modelId="{AD5BC36B-B804-4F83-ADF5-57CA9E6999A5}" srcId="{5CD9A2C7-65D3-4695-867A-680C3CAACA54}" destId="{C83A4820-09D2-404C-932F-D398CE8906E4}" srcOrd="0" destOrd="0" parTransId="{7270897C-7C61-439D-8DDA-A00F57B14D33}" sibTransId="{EE6EF370-0036-4096-B13C-D2D8F031FF2E}"/>
    <dgm:cxn modelId="{9A71A3B1-B57A-4C26-B765-5E5BF4C7ED40}" type="presOf" srcId="{5CD9A2C7-65D3-4695-867A-680C3CAACA54}" destId="{C0A7FC70-FDD6-4D45-AF96-AC8F5497C41C}" srcOrd="0" destOrd="0" presId="urn:microsoft.com/office/officeart/2018/2/layout/IconLabelList"/>
    <dgm:cxn modelId="{399C3EC7-C8EC-495B-969C-04D5E17703F1}" type="presOf" srcId="{5C2F00BD-5C0B-4637-8370-0AE26FAFA376}" destId="{DD578222-A93F-4B3A-A03B-DD44408F4F6E}" srcOrd="0" destOrd="0" presId="urn:microsoft.com/office/officeart/2018/2/layout/IconLabelList"/>
    <dgm:cxn modelId="{46962FDF-87F4-4C29-B629-67B6A29D42B3}" type="presOf" srcId="{450695EC-AACB-443F-B058-130DE1EE4789}" destId="{AD7EC322-EA2A-42F9-8BD4-330345B74901}" srcOrd="0" destOrd="0" presId="urn:microsoft.com/office/officeart/2018/2/layout/IconLabelList"/>
    <dgm:cxn modelId="{530A15FE-5457-4F01-95B3-B0B52774F866}" srcId="{5CD9A2C7-65D3-4695-867A-680C3CAACA54}" destId="{AF5627DE-ABAF-43A4-B823-9DB85C380295}" srcOrd="5" destOrd="0" parTransId="{DB3C9AC3-3D9A-4978-A01A-0519C3F4AE87}" sibTransId="{6ECF029E-2E28-476F-80B5-4354B22033ED}"/>
    <dgm:cxn modelId="{47C38B73-76E6-44A7-8A67-6462EE44F7D5}" type="presParOf" srcId="{C0A7FC70-FDD6-4D45-AF96-AC8F5497C41C}" destId="{30D5FB87-CAE4-44EE-B905-AA5C3B799FC1}" srcOrd="0" destOrd="0" presId="urn:microsoft.com/office/officeart/2018/2/layout/IconLabelList"/>
    <dgm:cxn modelId="{8EE83C90-B2E9-4F2C-A353-8E995D655DB7}" type="presParOf" srcId="{30D5FB87-CAE4-44EE-B905-AA5C3B799FC1}" destId="{F00DE4C3-8538-4515-AD61-56AAA22C2323}" srcOrd="0" destOrd="0" presId="urn:microsoft.com/office/officeart/2018/2/layout/IconLabelList"/>
    <dgm:cxn modelId="{A90569C5-6ED6-4F11-93E6-2970655CF470}" type="presParOf" srcId="{30D5FB87-CAE4-44EE-B905-AA5C3B799FC1}" destId="{5276428F-C2A9-40D9-99D8-7CE105E321C7}" srcOrd="1" destOrd="0" presId="urn:microsoft.com/office/officeart/2018/2/layout/IconLabelList"/>
    <dgm:cxn modelId="{B5C5D3CB-40F3-44D3-9B29-8AD39A509587}" type="presParOf" srcId="{30D5FB87-CAE4-44EE-B905-AA5C3B799FC1}" destId="{D612862B-6AE8-4865-8F3A-095652D5C78E}" srcOrd="2" destOrd="0" presId="urn:microsoft.com/office/officeart/2018/2/layout/IconLabelList"/>
    <dgm:cxn modelId="{0CF73667-9301-4FFF-9126-52377CAA91CD}" type="presParOf" srcId="{C0A7FC70-FDD6-4D45-AF96-AC8F5497C41C}" destId="{81A20DB2-AAAD-436B-B538-E24F85761E3D}" srcOrd="1" destOrd="0" presId="urn:microsoft.com/office/officeart/2018/2/layout/IconLabelList"/>
    <dgm:cxn modelId="{F388BEF8-0109-4192-BDCE-7D058AC057B4}" type="presParOf" srcId="{C0A7FC70-FDD6-4D45-AF96-AC8F5497C41C}" destId="{70150091-E715-4B5C-8CD1-7B0968E66E37}" srcOrd="2" destOrd="0" presId="urn:microsoft.com/office/officeart/2018/2/layout/IconLabelList"/>
    <dgm:cxn modelId="{E04A97BF-6312-40BA-84D2-961F98942118}" type="presParOf" srcId="{70150091-E715-4B5C-8CD1-7B0968E66E37}" destId="{6DDBBAF1-A9A4-4CA0-B4AE-52E426532DF9}" srcOrd="0" destOrd="0" presId="urn:microsoft.com/office/officeart/2018/2/layout/IconLabelList"/>
    <dgm:cxn modelId="{D32822CF-95C3-438F-8A57-9B78F2E702E2}" type="presParOf" srcId="{70150091-E715-4B5C-8CD1-7B0968E66E37}" destId="{4741B7AB-781F-4B8D-8E77-A0BAF1DB3767}" srcOrd="1" destOrd="0" presId="urn:microsoft.com/office/officeart/2018/2/layout/IconLabelList"/>
    <dgm:cxn modelId="{4ADE2559-7E9A-4277-BB57-DB0E37780411}" type="presParOf" srcId="{70150091-E715-4B5C-8CD1-7B0968E66E37}" destId="{AD7EC322-EA2A-42F9-8BD4-330345B74901}" srcOrd="2" destOrd="0" presId="urn:microsoft.com/office/officeart/2018/2/layout/IconLabelList"/>
    <dgm:cxn modelId="{58783553-2B73-4D0E-B5F8-0BF9D838BC1D}" type="presParOf" srcId="{C0A7FC70-FDD6-4D45-AF96-AC8F5497C41C}" destId="{5FF5320C-486B-46F4-B60F-6F9885B2C95D}" srcOrd="3" destOrd="0" presId="urn:microsoft.com/office/officeart/2018/2/layout/IconLabelList"/>
    <dgm:cxn modelId="{FA662CBF-E237-4BD0-9EC2-27C2CF948C29}" type="presParOf" srcId="{C0A7FC70-FDD6-4D45-AF96-AC8F5497C41C}" destId="{4DCA73E1-8854-40F4-9051-971362108D5E}" srcOrd="4" destOrd="0" presId="urn:microsoft.com/office/officeart/2018/2/layout/IconLabelList"/>
    <dgm:cxn modelId="{5A10853F-F329-4E07-91DD-920A0EDD16CA}" type="presParOf" srcId="{4DCA73E1-8854-40F4-9051-971362108D5E}" destId="{E219F199-1642-4EB1-A867-90163C065D52}" srcOrd="0" destOrd="0" presId="urn:microsoft.com/office/officeart/2018/2/layout/IconLabelList"/>
    <dgm:cxn modelId="{4ACDD0B7-DB30-4EDF-8027-135C87A4B605}" type="presParOf" srcId="{4DCA73E1-8854-40F4-9051-971362108D5E}" destId="{97AEF593-E5FC-4826-8A83-93AB15B53D6A}" srcOrd="1" destOrd="0" presId="urn:microsoft.com/office/officeart/2018/2/layout/IconLabelList"/>
    <dgm:cxn modelId="{706F50D2-90F9-4100-8CBD-1E48CF28C64B}" type="presParOf" srcId="{4DCA73E1-8854-40F4-9051-971362108D5E}" destId="{70800B3F-F003-49A1-971F-6CFB9AF3F8C3}" srcOrd="2" destOrd="0" presId="urn:microsoft.com/office/officeart/2018/2/layout/IconLabelList"/>
    <dgm:cxn modelId="{A1AAA77F-20DF-4098-B2A9-E44504F4FEDA}" type="presParOf" srcId="{C0A7FC70-FDD6-4D45-AF96-AC8F5497C41C}" destId="{4C1330CB-F63E-4FC6-B590-7872B02FFCD0}" srcOrd="5" destOrd="0" presId="urn:microsoft.com/office/officeart/2018/2/layout/IconLabelList"/>
    <dgm:cxn modelId="{95B7C544-370E-46B5-A800-0D58944D266E}" type="presParOf" srcId="{C0A7FC70-FDD6-4D45-AF96-AC8F5497C41C}" destId="{FCD27BC8-16D9-4E50-87CF-74DD9981A79B}" srcOrd="6" destOrd="0" presId="urn:microsoft.com/office/officeart/2018/2/layout/IconLabelList"/>
    <dgm:cxn modelId="{7297C808-9C6F-40BB-AA9E-900091856C44}" type="presParOf" srcId="{FCD27BC8-16D9-4E50-87CF-74DD9981A79B}" destId="{5C7A1D51-ADC1-43FE-A328-111234E723D4}" srcOrd="0" destOrd="0" presId="urn:microsoft.com/office/officeart/2018/2/layout/IconLabelList"/>
    <dgm:cxn modelId="{1E497244-3C22-4458-9561-C024D9B314C8}" type="presParOf" srcId="{FCD27BC8-16D9-4E50-87CF-74DD9981A79B}" destId="{6ED2816A-252B-40C5-A22B-CD20D77ED30A}" srcOrd="1" destOrd="0" presId="urn:microsoft.com/office/officeart/2018/2/layout/IconLabelList"/>
    <dgm:cxn modelId="{5250A9E3-E752-4145-8DA2-178CF3F3EA93}" type="presParOf" srcId="{FCD27BC8-16D9-4E50-87CF-74DD9981A79B}" destId="{DD578222-A93F-4B3A-A03B-DD44408F4F6E}" srcOrd="2" destOrd="0" presId="urn:microsoft.com/office/officeart/2018/2/layout/IconLabelList"/>
    <dgm:cxn modelId="{1D0BDB6E-1B42-4071-A238-399ABC537E46}" type="presParOf" srcId="{C0A7FC70-FDD6-4D45-AF96-AC8F5497C41C}" destId="{FFA69419-9F0D-4B18-BF50-530C571BEAA7}" srcOrd="7" destOrd="0" presId="urn:microsoft.com/office/officeart/2018/2/layout/IconLabelList"/>
    <dgm:cxn modelId="{C586E87B-8F0E-40EA-BE19-DEE4EBE21351}" type="presParOf" srcId="{C0A7FC70-FDD6-4D45-AF96-AC8F5497C41C}" destId="{B791D80B-00F9-4E79-92E2-B07F66EDE22D}" srcOrd="8" destOrd="0" presId="urn:microsoft.com/office/officeart/2018/2/layout/IconLabelList"/>
    <dgm:cxn modelId="{B33755CE-CA8E-4250-AB61-5C93E380986E}" type="presParOf" srcId="{B791D80B-00F9-4E79-92E2-B07F66EDE22D}" destId="{AF1B146F-EDAE-4E52-A4E2-580857DAC48D}" srcOrd="0" destOrd="0" presId="urn:microsoft.com/office/officeart/2018/2/layout/IconLabelList"/>
    <dgm:cxn modelId="{55794616-4342-47D1-8F2F-2109F40038F5}" type="presParOf" srcId="{B791D80B-00F9-4E79-92E2-B07F66EDE22D}" destId="{BA9BE35B-405E-4CA1-A938-0C7ECAF4C8EB}" srcOrd="1" destOrd="0" presId="urn:microsoft.com/office/officeart/2018/2/layout/IconLabelList"/>
    <dgm:cxn modelId="{471A7C69-CFA5-4CDD-ADE5-0FD1B3F85AFE}" type="presParOf" srcId="{B791D80B-00F9-4E79-92E2-B07F66EDE22D}" destId="{0EA948CE-E8FF-4771-96DC-2F014E8812F4}" srcOrd="2" destOrd="0" presId="urn:microsoft.com/office/officeart/2018/2/layout/IconLabelList"/>
    <dgm:cxn modelId="{3480E729-ED7F-474D-B3D5-6BB24C7F3621}" type="presParOf" srcId="{C0A7FC70-FDD6-4D45-AF96-AC8F5497C41C}" destId="{48BD78F2-FB12-4692-A475-441A3AA696E3}" srcOrd="9" destOrd="0" presId="urn:microsoft.com/office/officeart/2018/2/layout/IconLabelList"/>
    <dgm:cxn modelId="{0EA70B22-9048-493A-8B8C-B0F266B4221D}" type="presParOf" srcId="{C0A7FC70-FDD6-4D45-AF96-AC8F5497C41C}" destId="{E2F1D605-5CDB-432E-879E-622B2456A3BD}" srcOrd="10" destOrd="0" presId="urn:microsoft.com/office/officeart/2018/2/layout/IconLabelList"/>
    <dgm:cxn modelId="{2499EF2E-6184-428F-9712-BBD9E02C3020}" type="presParOf" srcId="{E2F1D605-5CDB-432E-879E-622B2456A3BD}" destId="{8E5F9772-2551-456F-ADCD-849177858717}" srcOrd="0" destOrd="0" presId="urn:microsoft.com/office/officeart/2018/2/layout/IconLabelList"/>
    <dgm:cxn modelId="{1B78909B-601F-47CE-804C-05B81D8CA635}" type="presParOf" srcId="{E2F1D605-5CDB-432E-879E-622B2456A3BD}" destId="{7C2B0F29-7E54-42AB-90FE-791353F600D6}" srcOrd="1" destOrd="0" presId="urn:microsoft.com/office/officeart/2018/2/layout/IconLabelList"/>
    <dgm:cxn modelId="{98C9EB64-5E17-4D42-979E-F75280C26BE7}" type="presParOf" srcId="{E2F1D605-5CDB-432E-879E-622B2456A3BD}" destId="{9CFC0D82-BDB2-43C0-9D3D-08FC3EA21A0C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D4DBEB-34DE-4434-9801-5061D61A184F}">
      <dsp:nvSpPr>
        <dsp:cNvPr id="0" name=""/>
        <dsp:cNvSpPr/>
      </dsp:nvSpPr>
      <dsp:spPr>
        <a:xfrm>
          <a:off x="475505" y="2165"/>
          <a:ext cx="8986092" cy="130233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>
              <a:solidFill>
                <a:srgbClr val="4472C4">
                  <a:lumMod val="75000"/>
                </a:srgbClr>
              </a:solidFill>
              <a:latin typeface="Arial Narrow" pitchFamily="34" charset="0"/>
              <a:ea typeface="+mn-ea"/>
              <a:cs typeface="+mn-cs"/>
            </a:rPr>
            <a:t>Сводный банк данных источников выбросов загрязняющих веществ в атмосферный воздух (ИЗАВ) содержит сведения о источниках выброса:</a:t>
          </a:r>
          <a:endParaRPr lang="ru-RU" sz="2800" kern="1200" dirty="0">
            <a:solidFill>
              <a:srgbClr val="4472C4">
                <a:lumMod val="75000"/>
              </a:srgbClr>
            </a:solidFill>
            <a:latin typeface="Arial Narrow" pitchFamily="34" charset="0"/>
            <a:ea typeface="+mn-ea"/>
            <a:cs typeface="+mn-cs"/>
          </a:endParaRPr>
        </a:p>
      </dsp:txBody>
      <dsp:txXfrm>
        <a:off x="513649" y="40309"/>
        <a:ext cx="8909804" cy="1226044"/>
      </dsp:txXfrm>
    </dsp:sp>
    <dsp:sp modelId="{FC339D95-3924-4F7E-9F11-E9D7FC45E68A}">
      <dsp:nvSpPr>
        <dsp:cNvPr id="0" name=""/>
        <dsp:cNvSpPr/>
      </dsp:nvSpPr>
      <dsp:spPr>
        <a:xfrm>
          <a:off x="475505" y="1538917"/>
          <a:ext cx="1302332" cy="1302332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5875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4564FB-82BF-4A5F-9DD6-C28B765A64CA}">
      <dsp:nvSpPr>
        <dsp:cNvPr id="0" name=""/>
        <dsp:cNvSpPr/>
      </dsp:nvSpPr>
      <dsp:spPr>
        <a:xfrm>
          <a:off x="1855978" y="1538917"/>
          <a:ext cx="7605619" cy="1302332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>
              <a:solidFill>
                <a:srgbClr val="4472C4">
                  <a:lumMod val="75000"/>
                </a:srgbClr>
              </a:solidFill>
              <a:latin typeface="Arial Narrow" pitchFamily="34" charset="0"/>
              <a:ea typeface="+mn-ea"/>
              <a:cs typeface="+mn-cs"/>
            </a:rPr>
            <a:t>промышленных объектов</a:t>
          </a:r>
          <a:endParaRPr lang="ru-RU" sz="2800" kern="1200" dirty="0">
            <a:solidFill>
              <a:srgbClr val="4472C4">
                <a:lumMod val="75000"/>
              </a:srgbClr>
            </a:solidFill>
            <a:latin typeface="Arial Narrow" pitchFamily="34" charset="0"/>
            <a:ea typeface="+mn-ea"/>
            <a:cs typeface="+mn-cs"/>
          </a:endParaRPr>
        </a:p>
      </dsp:txBody>
      <dsp:txXfrm>
        <a:off x="1919564" y="1602503"/>
        <a:ext cx="7478447" cy="1175160"/>
      </dsp:txXfrm>
    </dsp:sp>
    <dsp:sp modelId="{98220FD9-069D-45C8-8ADA-BFF87428EEDF}">
      <dsp:nvSpPr>
        <dsp:cNvPr id="0" name=""/>
        <dsp:cNvSpPr/>
      </dsp:nvSpPr>
      <dsp:spPr>
        <a:xfrm>
          <a:off x="475505" y="2997529"/>
          <a:ext cx="1302332" cy="1302332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5875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ADF3B7-FF08-46A3-9A76-7D580F55974C}">
      <dsp:nvSpPr>
        <dsp:cNvPr id="0" name=""/>
        <dsp:cNvSpPr/>
      </dsp:nvSpPr>
      <dsp:spPr>
        <a:xfrm>
          <a:off x="1860769" y="3017689"/>
          <a:ext cx="7605619" cy="1302332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>
              <a:solidFill>
                <a:srgbClr val="4472C4">
                  <a:lumMod val="75000"/>
                </a:srgbClr>
              </a:solidFill>
              <a:latin typeface="Arial Narrow" pitchFamily="34" charset="0"/>
              <a:ea typeface="+mn-ea"/>
              <a:cs typeface="+mn-cs"/>
            </a:rPr>
            <a:t>автотранспортных потоков, движущихся по автодорогам</a:t>
          </a:r>
          <a:endParaRPr lang="ru-RU" sz="2800" kern="1200" dirty="0">
            <a:solidFill>
              <a:srgbClr val="4472C4">
                <a:lumMod val="75000"/>
              </a:srgbClr>
            </a:solidFill>
            <a:latin typeface="Arial Narrow" pitchFamily="34" charset="0"/>
            <a:ea typeface="+mn-ea"/>
            <a:cs typeface="+mn-cs"/>
          </a:endParaRPr>
        </a:p>
      </dsp:txBody>
      <dsp:txXfrm>
        <a:off x="1924355" y="3081275"/>
        <a:ext cx="7478447" cy="1175160"/>
      </dsp:txXfrm>
    </dsp:sp>
    <dsp:sp modelId="{CA895888-F64B-43EA-804F-172D8ACF1392}">
      <dsp:nvSpPr>
        <dsp:cNvPr id="0" name=""/>
        <dsp:cNvSpPr/>
      </dsp:nvSpPr>
      <dsp:spPr>
        <a:xfrm>
          <a:off x="475505" y="4456141"/>
          <a:ext cx="1302332" cy="1302332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5875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6E4326-E68C-43B1-8478-0F7E033E630F}">
      <dsp:nvSpPr>
        <dsp:cNvPr id="0" name=""/>
        <dsp:cNvSpPr/>
      </dsp:nvSpPr>
      <dsp:spPr>
        <a:xfrm>
          <a:off x="1855978" y="4456141"/>
          <a:ext cx="7605619" cy="1302332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>
              <a:solidFill>
                <a:srgbClr val="4472C4">
                  <a:lumMod val="75000"/>
                </a:srgbClr>
              </a:solidFill>
              <a:latin typeface="Arial Narrow" pitchFamily="34" charset="0"/>
              <a:ea typeface="+mn-ea"/>
              <a:cs typeface="+mn-cs"/>
            </a:rPr>
            <a:t>автономных источников теплоснабжения (АИТ), рассредоточенных на территории городов</a:t>
          </a:r>
          <a:endParaRPr lang="ru-RU" sz="2800" kern="1200" dirty="0">
            <a:solidFill>
              <a:srgbClr val="4472C4">
                <a:lumMod val="75000"/>
              </a:srgbClr>
            </a:solidFill>
            <a:latin typeface="Arial Narrow" pitchFamily="34" charset="0"/>
            <a:ea typeface="+mn-ea"/>
            <a:cs typeface="+mn-cs"/>
          </a:endParaRPr>
        </a:p>
      </dsp:txBody>
      <dsp:txXfrm>
        <a:off x="1919564" y="4519727"/>
        <a:ext cx="7478447" cy="11751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DE4C3-8538-4515-AD61-56AAA22C2323}">
      <dsp:nvSpPr>
        <dsp:cNvPr id="0" name=""/>
        <dsp:cNvSpPr/>
      </dsp:nvSpPr>
      <dsp:spPr>
        <a:xfrm>
          <a:off x="624454" y="382953"/>
          <a:ext cx="707958" cy="707958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12862B-6AE8-4865-8F3A-095652D5C78E}">
      <dsp:nvSpPr>
        <dsp:cNvPr id="0" name=""/>
        <dsp:cNvSpPr/>
      </dsp:nvSpPr>
      <dsp:spPr>
        <a:xfrm>
          <a:off x="191812" y="1354984"/>
          <a:ext cx="1573242" cy="648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Контактная информация:</a:t>
          </a:r>
          <a:endParaRPr lang="en-US" sz="2000" b="1" kern="1200" dirty="0"/>
        </a:p>
      </dsp:txBody>
      <dsp:txXfrm>
        <a:off x="191812" y="1354984"/>
        <a:ext cx="1573242" cy="648962"/>
      </dsp:txXfrm>
    </dsp:sp>
    <dsp:sp modelId="{6DDBBAF1-A9A4-4CA0-B4AE-52E426532DF9}">
      <dsp:nvSpPr>
        <dsp:cNvPr id="0" name=""/>
        <dsp:cNvSpPr/>
      </dsp:nvSpPr>
      <dsp:spPr>
        <a:xfrm>
          <a:off x="2574417" y="382953"/>
          <a:ext cx="707958" cy="707958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7EC322-EA2A-42F9-8BD4-330345B74901}">
      <dsp:nvSpPr>
        <dsp:cNvPr id="0" name=""/>
        <dsp:cNvSpPr/>
      </dsp:nvSpPr>
      <dsp:spPr>
        <a:xfrm>
          <a:off x="2040372" y="1354984"/>
          <a:ext cx="1776048" cy="648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kern="1200" dirty="0"/>
            <a:t>197022,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kern="1200" dirty="0"/>
            <a:t>г. Санкт-Петербург</a:t>
          </a:r>
          <a:endParaRPr lang="en-US" sz="1600" kern="1200" dirty="0"/>
        </a:p>
      </dsp:txBody>
      <dsp:txXfrm>
        <a:off x="2040372" y="1354984"/>
        <a:ext cx="1776048" cy="648962"/>
      </dsp:txXfrm>
    </dsp:sp>
    <dsp:sp modelId="{E219F199-1642-4EB1-A867-90163C065D52}">
      <dsp:nvSpPr>
        <dsp:cNvPr id="0" name=""/>
        <dsp:cNvSpPr/>
      </dsp:nvSpPr>
      <dsp:spPr>
        <a:xfrm>
          <a:off x="4524380" y="382953"/>
          <a:ext cx="707958" cy="707958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800B3F-F003-49A1-971F-6CFB9AF3F8C3}">
      <dsp:nvSpPr>
        <dsp:cNvPr id="0" name=""/>
        <dsp:cNvSpPr/>
      </dsp:nvSpPr>
      <dsp:spPr>
        <a:xfrm>
          <a:off x="4091738" y="1354984"/>
          <a:ext cx="1573242" cy="648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пр. Медиков, д. 9, пом. 17Н</a:t>
          </a:r>
          <a:endParaRPr lang="en-US" sz="1600" kern="1200" dirty="0"/>
        </a:p>
      </dsp:txBody>
      <dsp:txXfrm>
        <a:off x="4091738" y="1354984"/>
        <a:ext cx="1573242" cy="648962"/>
      </dsp:txXfrm>
    </dsp:sp>
    <dsp:sp modelId="{5C7A1D51-ADC1-43FE-A328-111234E723D4}">
      <dsp:nvSpPr>
        <dsp:cNvPr id="0" name=""/>
        <dsp:cNvSpPr/>
      </dsp:nvSpPr>
      <dsp:spPr>
        <a:xfrm>
          <a:off x="6372939" y="382953"/>
          <a:ext cx="707958" cy="707958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578222-A93F-4B3A-A03B-DD44408F4F6E}">
      <dsp:nvSpPr>
        <dsp:cNvPr id="0" name=""/>
        <dsp:cNvSpPr/>
      </dsp:nvSpPr>
      <dsp:spPr>
        <a:xfrm>
          <a:off x="5940298" y="1354984"/>
          <a:ext cx="1573242" cy="648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Телефон/факс: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+7 (812) 6774400</a:t>
          </a:r>
          <a:endParaRPr lang="en-US" sz="1600" kern="1200" dirty="0"/>
        </a:p>
      </dsp:txBody>
      <dsp:txXfrm>
        <a:off x="5940298" y="1354984"/>
        <a:ext cx="1573242" cy="648962"/>
      </dsp:txXfrm>
    </dsp:sp>
    <dsp:sp modelId="{AF1B146F-EDAE-4E52-A4E2-580857DAC48D}">
      <dsp:nvSpPr>
        <dsp:cNvPr id="0" name=""/>
        <dsp:cNvSpPr/>
      </dsp:nvSpPr>
      <dsp:spPr>
        <a:xfrm>
          <a:off x="2377879" y="2397257"/>
          <a:ext cx="707958" cy="707958"/>
        </a:xfrm>
        <a:prstGeom prst="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A948CE-E8FF-4771-96DC-2F014E8812F4}">
      <dsp:nvSpPr>
        <dsp:cNvPr id="0" name=""/>
        <dsp:cNvSpPr/>
      </dsp:nvSpPr>
      <dsp:spPr>
        <a:xfrm>
          <a:off x="1945238" y="3369289"/>
          <a:ext cx="1573242" cy="648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Web: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 </a:t>
          </a:r>
          <a:r>
            <a:rPr lang="en-US" sz="1600" kern="1200" dirty="0"/>
            <a:t>http://ipeig.spb.ru</a:t>
          </a:r>
        </a:p>
      </dsp:txBody>
      <dsp:txXfrm>
        <a:off x="1945238" y="3369289"/>
        <a:ext cx="1573242" cy="648962"/>
      </dsp:txXfrm>
    </dsp:sp>
    <dsp:sp modelId="{8E5F9772-2551-456F-ADCD-849177858717}">
      <dsp:nvSpPr>
        <dsp:cNvPr id="0" name=""/>
        <dsp:cNvSpPr/>
      </dsp:nvSpPr>
      <dsp:spPr>
        <a:xfrm>
          <a:off x="4422976" y="2397257"/>
          <a:ext cx="707958" cy="707958"/>
        </a:xfrm>
        <a:prstGeom prst="rect">
          <a:avLst/>
        </a:prstGeom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FC0D82-BDB2-43C0-9D3D-08FC3EA21A0C}">
      <dsp:nvSpPr>
        <dsp:cNvPr id="0" name=""/>
        <dsp:cNvSpPr/>
      </dsp:nvSpPr>
      <dsp:spPr>
        <a:xfrm>
          <a:off x="3793797" y="3369289"/>
          <a:ext cx="1966316" cy="648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600"/>
            </a:spcAft>
            <a:buNone/>
          </a:pPr>
          <a:r>
            <a:rPr lang="ru-RU" sz="1600" kern="1200" dirty="0"/>
            <a:t>E-mail: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600"/>
            </a:spcAft>
            <a:buNone/>
          </a:pPr>
          <a:r>
            <a:rPr lang="ru-RU" sz="1600" kern="1200" dirty="0"/>
            <a:t> </a:t>
          </a:r>
          <a:r>
            <a:rPr lang="en-US" sz="1600" kern="1200" dirty="0"/>
            <a:t>ipeig.spb@ipeig.spb.ru</a:t>
          </a:r>
        </a:p>
      </dsp:txBody>
      <dsp:txXfrm>
        <a:off x="3793797" y="3369289"/>
        <a:ext cx="1966316" cy="6489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2DEE23-2466-4D6D-8846-8FC8536BAD27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29DAF-76A9-42DF-B2D0-06C1D47CAE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708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1452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6419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2045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2107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19271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8376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7571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5453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F9F4A-92E5-4CCE-80BC-2AF8831B9A8D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A586F-DFC5-488C-8A43-2B3531814A55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8263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F9F4A-92E5-4CCE-80BC-2AF8831B9A8D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A586F-DFC5-488C-8A43-2B3531814A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2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F9F4A-92E5-4CCE-80BC-2AF8831B9A8D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A586F-DFC5-488C-8A43-2B3531814A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010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F9F4A-92E5-4CCE-80BC-2AF8831B9A8D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A586F-DFC5-488C-8A43-2B3531814A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089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F9F4A-92E5-4CCE-80BC-2AF8831B9A8D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A586F-DFC5-488C-8A43-2B3531814A55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686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F9F4A-92E5-4CCE-80BC-2AF8831B9A8D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A586F-DFC5-488C-8A43-2B3531814A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469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F9F4A-92E5-4CCE-80BC-2AF8831B9A8D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A586F-DFC5-488C-8A43-2B3531814A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874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F9F4A-92E5-4CCE-80BC-2AF8831B9A8D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A586F-DFC5-488C-8A43-2B3531814A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525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F9F4A-92E5-4CCE-80BC-2AF8831B9A8D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A586F-DFC5-488C-8A43-2B3531814A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78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0CF9F4A-92E5-4CCE-80BC-2AF8831B9A8D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E0A586F-DFC5-488C-8A43-2B3531814A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698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F9F4A-92E5-4CCE-80BC-2AF8831B9A8D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A586F-DFC5-488C-8A43-2B3531814A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156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0CF9F4A-92E5-4CCE-80BC-2AF8831B9A8D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E0A586F-DFC5-488C-8A43-2B3531814A55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1377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0" cy="1905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01886" y="2127443"/>
            <a:ext cx="6580416" cy="777912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Энергетическая безопасность и экологические требования. Современные решения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311730" y="3536725"/>
            <a:ext cx="9677400" cy="969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Об оценке загрязнения атмосферного воздуха при разработке схем теплоснабжения городов</a:t>
            </a:r>
          </a:p>
        </p:txBody>
      </p:sp>
      <p:pic>
        <p:nvPicPr>
          <p:cNvPr id="6" name="Рисунок 5" descr="new ИПЭиГ 2015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0540" y="5138057"/>
            <a:ext cx="1685683" cy="1100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192485" y="5399314"/>
            <a:ext cx="68906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ru-RU" sz="2400" i="1" dirty="0">
                <a:solidFill>
                  <a:srgbClr val="4472C4">
                    <a:lumMod val="75000"/>
                  </a:srgbClr>
                </a:solidFill>
                <a:latin typeface="Arial Narrow" pitchFamily="34" charset="0"/>
              </a:rPr>
              <a:t>д.т.н., к.г.н., профессор Волкодаева Марина Владимировна (руководитель отдела ООО «ИПЭиГ»)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EC8440D-FD44-48A5-BEB5-EA21BBA2525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064552" y="6381328"/>
            <a:ext cx="830015" cy="22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131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D55CAD4-A0C9-4D96-A616-D64110356108}"/>
              </a:ext>
            </a:extLst>
          </p:cNvPr>
          <p:cNvSpPr txBox="1"/>
          <p:nvPr/>
        </p:nvSpPr>
        <p:spPr>
          <a:xfrm>
            <a:off x="407369" y="116632"/>
            <a:ext cx="11377263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700" dirty="0">
                <a:solidFill>
                  <a:srgbClr val="4472C4">
                    <a:lumMod val="75000"/>
                  </a:srgbClr>
                </a:solidFill>
                <a:latin typeface="Arial Narrow" pitchFamily="34" charset="0"/>
                <a:cs typeface="+mn-cs"/>
              </a:rPr>
              <a:t>Формирование банка данных по промышленным объектам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06EB499-4126-41B9-B2BD-D250BB24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6776" y="6480495"/>
            <a:ext cx="2844800" cy="365125"/>
          </a:xfrm>
        </p:spPr>
        <p:txBody>
          <a:bodyPr/>
          <a:lstStyle/>
          <a:p>
            <a:pPr>
              <a:defRPr/>
            </a:pPr>
            <a:fld id="{ECA9DFFC-536E-4120-AE29-E51FE1A08999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407AF6D-5EAB-4FCE-9D74-B140AB98A80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64552" y="6381328"/>
            <a:ext cx="830015" cy="222381"/>
          </a:xfrm>
          <a:prstGeom prst="rect">
            <a:avLst/>
          </a:prstGeom>
        </p:spPr>
      </p:pic>
      <p:grpSp>
        <p:nvGrpSpPr>
          <p:cNvPr id="30" name="Группа 51">
            <a:extLst>
              <a:ext uri="{FF2B5EF4-FFF2-40B4-BE49-F238E27FC236}">
                <a16:creationId xmlns:a16="http://schemas.microsoft.com/office/drawing/2014/main" id="{D18173E0-BCE6-40DE-BDC1-4BAC9C501EEA}"/>
              </a:ext>
            </a:extLst>
          </p:cNvPr>
          <p:cNvGrpSpPr/>
          <p:nvPr/>
        </p:nvGrpSpPr>
        <p:grpSpPr>
          <a:xfrm>
            <a:off x="1973042" y="1556792"/>
            <a:ext cx="8935323" cy="4611231"/>
            <a:chOff x="2291024" y="1778559"/>
            <a:chExt cx="8935323" cy="4611231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7" name="Блок-схема: магнитный диск 36">
              <a:extLst>
                <a:ext uri="{FF2B5EF4-FFF2-40B4-BE49-F238E27FC236}">
                  <a16:creationId xmlns:a16="http://schemas.microsoft.com/office/drawing/2014/main" id="{DF159B87-295D-4950-B5B7-41FDCCB37861}"/>
                </a:ext>
              </a:extLst>
            </p:cNvPr>
            <p:cNvSpPr/>
            <p:nvPr/>
          </p:nvSpPr>
          <p:spPr>
            <a:xfrm>
              <a:off x="2291025" y="1778559"/>
              <a:ext cx="8935322" cy="1215850"/>
            </a:xfrm>
            <a:prstGeom prst="flowChartMagneticDisk">
              <a:avLst/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Narrow" pitchFamily="34" charset="0"/>
                </a:rPr>
                <a:t>Компьютерный банк данных</a:t>
              </a:r>
            </a:p>
          </p:txBody>
        </p:sp>
        <p:sp>
          <p:nvSpPr>
            <p:cNvPr id="38" name="Выноска со стрелкой вверх 31">
              <a:extLst>
                <a:ext uri="{FF2B5EF4-FFF2-40B4-BE49-F238E27FC236}">
                  <a16:creationId xmlns:a16="http://schemas.microsoft.com/office/drawing/2014/main" id="{6515088B-C981-415B-99C2-DB65C1E58F56}"/>
                </a:ext>
              </a:extLst>
            </p:cNvPr>
            <p:cNvSpPr/>
            <p:nvPr/>
          </p:nvSpPr>
          <p:spPr>
            <a:xfrm>
              <a:off x="2291024" y="2984359"/>
              <a:ext cx="2755264" cy="2322592"/>
            </a:xfrm>
            <a:prstGeom prst="upArrowCallou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>
                <a:lnSpc>
                  <a:spcPct val="85000"/>
                </a:lnSpc>
                <a:defRPr/>
              </a:pPr>
              <a:r>
                <a:rPr lang="ru-RU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Narrow" pitchFamily="34" charset="0"/>
                </a:rPr>
                <a:t>Пополняемая и обновляемая информация </a:t>
              </a:r>
            </a:p>
            <a:p>
              <a:pPr algn="ctr" eaLnBrk="0" hangingPunct="0">
                <a:lnSpc>
                  <a:spcPct val="85000"/>
                </a:lnSpc>
                <a:defRPr/>
              </a:pPr>
              <a:r>
                <a:rPr lang="ru-RU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Narrow" pitchFamily="34" charset="0"/>
                </a:rPr>
                <a:t>о выбросах  промышленных предприятий по данным проектов ПДВ, НДВ, инвентаризаций ИЗАВ</a:t>
              </a:r>
            </a:p>
          </p:txBody>
        </p:sp>
        <p:sp>
          <p:nvSpPr>
            <p:cNvPr id="39" name="Выноска со стрелкой вверх 32">
              <a:extLst>
                <a:ext uri="{FF2B5EF4-FFF2-40B4-BE49-F238E27FC236}">
                  <a16:creationId xmlns:a16="http://schemas.microsoft.com/office/drawing/2014/main" id="{09F99D58-008B-4377-AD18-2EC6D04B313D}"/>
                </a:ext>
              </a:extLst>
            </p:cNvPr>
            <p:cNvSpPr/>
            <p:nvPr/>
          </p:nvSpPr>
          <p:spPr>
            <a:xfrm>
              <a:off x="5204986" y="2958394"/>
              <a:ext cx="3336052" cy="1597688"/>
            </a:xfrm>
            <a:prstGeom prst="upArrowCallou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>
                <a:defRPr/>
              </a:pPr>
              <a:r>
                <a:rPr lang="ru-RU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Narrow" pitchFamily="34" charset="0"/>
                </a:rPr>
                <a:t>Пополняемая и обновляемая информация </a:t>
              </a:r>
            </a:p>
            <a:p>
              <a:pPr algn="ctr" eaLnBrk="0" hangingPunct="0">
                <a:defRPr/>
              </a:pPr>
              <a:r>
                <a:rPr lang="ru-RU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Narrow" pitchFamily="34" charset="0"/>
                </a:rPr>
                <a:t>о выбросах автотранспорта</a:t>
              </a:r>
            </a:p>
          </p:txBody>
        </p:sp>
        <p:sp>
          <p:nvSpPr>
            <p:cNvPr id="40" name="Загнутый угол 33">
              <a:extLst>
                <a:ext uri="{FF2B5EF4-FFF2-40B4-BE49-F238E27FC236}">
                  <a16:creationId xmlns:a16="http://schemas.microsoft.com/office/drawing/2014/main" id="{41A2C630-2183-4D8E-9D68-6809D2C190BF}"/>
                </a:ext>
              </a:extLst>
            </p:cNvPr>
            <p:cNvSpPr/>
            <p:nvPr/>
          </p:nvSpPr>
          <p:spPr>
            <a:xfrm>
              <a:off x="5204987" y="4873451"/>
              <a:ext cx="3336052" cy="1497204"/>
            </a:xfrm>
            <a:prstGeom prst="foldedCorner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>
                <a:lnSpc>
                  <a:spcPct val="85000"/>
                </a:lnSpc>
                <a:defRPr/>
              </a:pPr>
              <a:r>
                <a:rPr lang="ru-RU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Narrow" pitchFamily="34" charset="0"/>
                </a:rPr>
                <a:t>Специальные натурные обследования </a:t>
              </a:r>
            </a:p>
            <a:p>
              <a:pPr algn="ctr" eaLnBrk="0" hangingPunct="0">
                <a:lnSpc>
                  <a:spcPct val="85000"/>
                </a:lnSpc>
                <a:defRPr/>
              </a:pPr>
              <a:r>
                <a:rPr lang="ru-RU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Narrow" pitchFamily="34" charset="0"/>
                </a:rPr>
                <a:t>состава и интенсивности </a:t>
              </a:r>
            </a:p>
            <a:p>
              <a:pPr algn="ctr" eaLnBrk="0" hangingPunct="0">
                <a:lnSpc>
                  <a:spcPct val="85000"/>
                </a:lnSpc>
                <a:defRPr/>
              </a:pPr>
              <a:r>
                <a:rPr lang="ru-RU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Narrow" pitchFamily="34" charset="0"/>
                </a:rPr>
                <a:t>автотранспортных потоков </a:t>
              </a:r>
            </a:p>
            <a:p>
              <a:pPr algn="ctr" eaLnBrk="0" hangingPunct="0">
                <a:lnSpc>
                  <a:spcPct val="85000"/>
                </a:lnSpc>
                <a:defRPr/>
              </a:pPr>
              <a:r>
                <a:rPr lang="ru-RU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Narrow" pitchFamily="34" charset="0"/>
                </a:rPr>
                <a:t>на городских автомагистралях</a:t>
              </a:r>
            </a:p>
          </p:txBody>
        </p:sp>
        <p:sp>
          <p:nvSpPr>
            <p:cNvPr id="41" name="Загнутый угол 34">
              <a:extLst>
                <a:ext uri="{FF2B5EF4-FFF2-40B4-BE49-F238E27FC236}">
                  <a16:creationId xmlns:a16="http://schemas.microsoft.com/office/drawing/2014/main" id="{B2806803-5438-4200-965A-7BC00A15A158}"/>
                </a:ext>
              </a:extLst>
            </p:cNvPr>
            <p:cNvSpPr/>
            <p:nvPr/>
          </p:nvSpPr>
          <p:spPr>
            <a:xfrm>
              <a:off x="2307782" y="5904750"/>
              <a:ext cx="602901" cy="482321"/>
            </a:xfrm>
            <a:prstGeom prst="foldedCorner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Narrow" pitchFamily="34" charset="0"/>
                </a:rPr>
                <a:t>№1</a:t>
              </a:r>
            </a:p>
          </p:txBody>
        </p:sp>
        <p:sp>
          <p:nvSpPr>
            <p:cNvPr id="42" name="Загнутый угол 35">
              <a:extLst>
                <a:ext uri="{FF2B5EF4-FFF2-40B4-BE49-F238E27FC236}">
                  <a16:creationId xmlns:a16="http://schemas.microsoft.com/office/drawing/2014/main" id="{89A4D8E7-05CB-4106-B9CB-1FF421327BD3}"/>
                </a:ext>
              </a:extLst>
            </p:cNvPr>
            <p:cNvSpPr/>
            <p:nvPr/>
          </p:nvSpPr>
          <p:spPr>
            <a:xfrm>
              <a:off x="2999786" y="5907469"/>
              <a:ext cx="602901" cy="482321"/>
            </a:xfrm>
            <a:prstGeom prst="foldedCorner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Narrow" pitchFamily="34" charset="0"/>
                </a:rPr>
                <a:t>№2</a:t>
              </a:r>
            </a:p>
          </p:txBody>
        </p:sp>
        <p:sp>
          <p:nvSpPr>
            <p:cNvPr id="43" name="Загнутый угол 36">
              <a:extLst>
                <a:ext uri="{FF2B5EF4-FFF2-40B4-BE49-F238E27FC236}">
                  <a16:creationId xmlns:a16="http://schemas.microsoft.com/office/drawing/2014/main" id="{CE8A7B97-85B5-4101-8C93-8DDFA4F7DD53}"/>
                </a:ext>
              </a:extLst>
            </p:cNvPr>
            <p:cNvSpPr/>
            <p:nvPr/>
          </p:nvSpPr>
          <p:spPr>
            <a:xfrm>
              <a:off x="3691790" y="5907469"/>
              <a:ext cx="602901" cy="482321"/>
            </a:xfrm>
            <a:prstGeom prst="foldedCorner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Narrow" pitchFamily="34" charset="0"/>
                </a:rPr>
                <a:t>№…</a:t>
              </a:r>
            </a:p>
          </p:txBody>
        </p:sp>
        <p:sp>
          <p:nvSpPr>
            <p:cNvPr id="44" name="Загнутый угол 37">
              <a:extLst>
                <a:ext uri="{FF2B5EF4-FFF2-40B4-BE49-F238E27FC236}">
                  <a16:creationId xmlns:a16="http://schemas.microsoft.com/office/drawing/2014/main" id="{5E1408C4-4056-4E84-8C43-3B9CD080955B}"/>
                </a:ext>
              </a:extLst>
            </p:cNvPr>
            <p:cNvSpPr/>
            <p:nvPr/>
          </p:nvSpPr>
          <p:spPr>
            <a:xfrm>
              <a:off x="4383794" y="5907469"/>
              <a:ext cx="602901" cy="482321"/>
            </a:xfrm>
            <a:prstGeom prst="foldedCorner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Narrow" pitchFamily="34" charset="0"/>
                </a:rPr>
                <a:t>№</a:t>
              </a:r>
              <a:r>
                <a: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Narrow" pitchFamily="34" charset="0"/>
                </a:rPr>
                <a:t>n</a:t>
              </a:r>
              <a:endPara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itchFamily="34" charset="0"/>
              </a:endParaRPr>
            </a:p>
          </p:txBody>
        </p:sp>
      </p:grpSp>
      <p:sp>
        <p:nvSpPr>
          <p:cNvPr id="45" name="Блок-схема: документ 44">
            <a:extLst>
              <a:ext uri="{FF2B5EF4-FFF2-40B4-BE49-F238E27FC236}">
                <a16:creationId xmlns:a16="http://schemas.microsoft.com/office/drawing/2014/main" id="{2606E77F-1BC2-4678-BF71-3F3745658433}"/>
              </a:ext>
            </a:extLst>
          </p:cNvPr>
          <p:cNvSpPr/>
          <p:nvPr/>
        </p:nvSpPr>
        <p:spPr>
          <a:xfrm>
            <a:off x="153610" y="1813614"/>
            <a:ext cx="1677085" cy="4395192"/>
          </a:xfrm>
          <a:prstGeom prst="flowChartDocumen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itchFamily="34" charset="0"/>
                <a:cs typeface="Arial" pitchFamily="34" charset="0"/>
              </a:rPr>
              <a:t>Для расчета используется информация о выбросах всех источников загрязнения атмосферы, расположенных на территории рассматриваемого города (региона), по всем загрязняющим веществам.</a:t>
            </a:r>
            <a:endParaRPr lang="ru-RU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itchFamily="34" charset="0"/>
            </a:endParaRPr>
          </a:p>
        </p:txBody>
      </p:sp>
      <p:sp>
        <p:nvSpPr>
          <p:cNvPr id="46" name="Выноска: стрелка вверх 45">
            <a:extLst>
              <a:ext uri="{FF2B5EF4-FFF2-40B4-BE49-F238E27FC236}">
                <a16:creationId xmlns:a16="http://schemas.microsoft.com/office/drawing/2014/main" id="{C645BE01-FF3F-4194-A23A-00F3A075BFB5}"/>
              </a:ext>
            </a:extLst>
          </p:cNvPr>
          <p:cNvSpPr/>
          <p:nvPr/>
        </p:nvSpPr>
        <p:spPr>
          <a:xfrm>
            <a:off x="8443566" y="2776432"/>
            <a:ext cx="2596128" cy="1489624"/>
          </a:xfrm>
          <a:prstGeom prst="upArrowCallou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Информация о выбросах АИТ</a:t>
            </a:r>
          </a:p>
        </p:txBody>
      </p:sp>
      <p:sp>
        <p:nvSpPr>
          <p:cNvPr id="47" name="Прямоугольник: загнутый угол 46">
            <a:extLst>
              <a:ext uri="{FF2B5EF4-FFF2-40B4-BE49-F238E27FC236}">
                <a16:creationId xmlns:a16="http://schemas.microsoft.com/office/drawing/2014/main" id="{78D5D0F2-F965-4508-96C4-AB0374C6EAB6}"/>
              </a:ext>
            </a:extLst>
          </p:cNvPr>
          <p:cNvSpPr/>
          <p:nvPr/>
        </p:nvSpPr>
        <p:spPr>
          <a:xfrm>
            <a:off x="8443566" y="4623213"/>
            <a:ext cx="2596128" cy="1485481"/>
          </a:xfrm>
          <a:prstGeom prst="foldedCorne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Анкетирование домовладельцев по специальной программе.</a:t>
            </a:r>
          </a:p>
          <a:p>
            <a:pPr algn="ctr">
              <a:lnSpc>
                <a:spcPct val="80000"/>
              </a:lnSpc>
            </a:pP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Получение данных о выбросе для различных АИТ</a:t>
            </a:r>
          </a:p>
        </p:txBody>
      </p:sp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id="{8F0BF6DE-893A-4533-B72C-8BAC64FB17A7}"/>
              </a:ext>
            </a:extLst>
          </p:cNvPr>
          <p:cNvCxnSpPr>
            <a:cxnSpLocks/>
            <a:stCxn id="47" idx="0"/>
            <a:endCxn id="46" idx="2"/>
          </p:cNvCxnSpPr>
          <p:nvPr/>
        </p:nvCxnSpPr>
        <p:spPr>
          <a:xfrm flipV="1">
            <a:off x="9741630" y="4266056"/>
            <a:ext cx="0" cy="3571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69" name="Прямая со стрелкой 68">
            <a:extLst>
              <a:ext uri="{FF2B5EF4-FFF2-40B4-BE49-F238E27FC236}">
                <a16:creationId xmlns:a16="http://schemas.microsoft.com/office/drawing/2014/main" id="{1B49EE5B-678C-47CE-B118-8024ACD55CF7}"/>
              </a:ext>
            </a:extLst>
          </p:cNvPr>
          <p:cNvCxnSpPr>
            <a:cxnSpLocks/>
            <a:stCxn id="40" idx="0"/>
            <a:endCxn id="39" idx="2"/>
          </p:cNvCxnSpPr>
          <p:nvPr/>
        </p:nvCxnSpPr>
        <p:spPr>
          <a:xfrm flipH="1" flipV="1">
            <a:off x="6555030" y="4334315"/>
            <a:ext cx="1" cy="3173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2" name="Прямая со стрелкой 71">
            <a:extLst>
              <a:ext uri="{FF2B5EF4-FFF2-40B4-BE49-F238E27FC236}">
                <a16:creationId xmlns:a16="http://schemas.microsoft.com/office/drawing/2014/main" id="{7676F2D4-3C5E-4D0D-9E18-9699369D5CFC}"/>
              </a:ext>
            </a:extLst>
          </p:cNvPr>
          <p:cNvCxnSpPr>
            <a:cxnSpLocks/>
            <a:stCxn id="44" idx="0"/>
          </p:cNvCxnSpPr>
          <p:nvPr/>
        </p:nvCxnSpPr>
        <p:spPr>
          <a:xfrm flipH="1" flipV="1">
            <a:off x="4367262" y="5085184"/>
            <a:ext cx="1" cy="6005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Прямая со стрелкой 74">
            <a:extLst>
              <a:ext uri="{FF2B5EF4-FFF2-40B4-BE49-F238E27FC236}">
                <a16:creationId xmlns:a16="http://schemas.microsoft.com/office/drawing/2014/main" id="{B67A25D3-61A3-4281-88E2-02C0E4292E29}"/>
              </a:ext>
            </a:extLst>
          </p:cNvPr>
          <p:cNvCxnSpPr>
            <a:cxnSpLocks/>
          </p:cNvCxnSpPr>
          <p:nvPr/>
        </p:nvCxnSpPr>
        <p:spPr>
          <a:xfrm flipH="1" flipV="1">
            <a:off x="3718093" y="5085184"/>
            <a:ext cx="1" cy="6005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Прямая со стрелкой 77">
            <a:extLst>
              <a:ext uri="{FF2B5EF4-FFF2-40B4-BE49-F238E27FC236}">
                <a16:creationId xmlns:a16="http://schemas.microsoft.com/office/drawing/2014/main" id="{5B26F99A-954F-4FE8-86E6-0A9DDD6BF631}"/>
              </a:ext>
            </a:extLst>
          </p:cNvPr>
          <p:cNvCxnSpPr>
            <a:cxnSpLocks/>
            <a:stCxn id="42" idx="0"/>
          </p:cNvCxnSpPr>
          <p:nvPr/>
        </p:nvCxnSpPr>
        <p:spPr>
          <a:xfrm flipV="1">
            <a:off x="2983255" y="5085184"/>
            <a:ext cx="0" cy="6005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Прямая со стрелкой 79">
            <a:extLst>
              <a:ext uri="{FF2B5EF4-FFF2-40B4-BE49-F238E27FC236}">
                <a16:creationId xmlns:a16="http://schemas.microsoft.com/office/drawing/2014/main" id="{BAFDC24E-1AB0-4164-9EDA-88CE1D1BD1D9}"/>
              </a:ext>
            </a:extLst>
          </p:cNvPr>
          <p:cNvCxnSpPr>
            <a:cxnSpLocks/>
            <a:stCxn id="41" idx="0"/>
          </p:cNvCxnSpPr>
          <p:nvPr/>
        </p:nvCxnSpPr>
        <p:spPr>
          <a:xfrm flipV="1">
            <a:off x="2291251" y="5082465"/>
            <a:ext cx="0" cy="6005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9244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7369" y="116632"/>
            <a:ext cx="113772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4472C4">
                    <a:lumMod val="75000"/>
                  </a:srgbClr>
                </a:solidFill>
                <a:latin typeface="Arial Narrow" pitchFamily="34" charset="0"/>
                <a:cs typeface="+mn-cs"/>
              </a:rPr>
              <a:t>Источники загрязнения атмосферного воздуха г. </a:t>
            </a:r>
            <a:r>
              <a:rPr lang="ru-RU" altLang="ru-RU" sz="3200" dirty="0">
                <a:solidFill>
                  <a:srgbClr val="4472C4">
                    <a:lumMod val="75000"/>
                  </a:srgbClr>
                </a:solidFill>
                <a:latin typeface="Arial Narrow" pitchFamily="34" charset="0"/>
              </a:rPr>
              <a:t>Братск, Нижний Тагил, Новокузнецк, Омск, Череповец и Чита </a:t>
            </a:r>
            <a:r>
              <a:rPr lang="ru-RU" sz="3200" dirty="0">
                <a:solidFill>
                  <a:srgbClr val="4472C4">
                    <a:lumMod val="75000"/>
                  </a:srgbClr>
                </a:solidFill>
                <a:latin typeface="Arial Narrow" pitchFamily="34" charset="0"/>
                <a:cs typeface="+mn-cs"/>
              </a:rPr>
              <a:t>по данным сводных расчетов</a:t>
            </a:r>
            <a:endParaRPr lang="ru-RU" sz="3200" dirty="0">
              <a:solidFill>
                <a:schemeClr val="accent5">
                  <a:lumMod val="7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64552" y="6381328"/>
            <a:ext cx="830015" cy="222381"/>
          </a:xfrm>
          <a:prstGeom prst="rect">
            <a:avLst/>
          </a:prstGeom>
        </p:spPr>
      </p:pic>
      <p:sp>
        <p:nvSpPr>
          <p:cNvPr id="10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336776" y="6480495"/>
            <a:ext cx="2844800" cy="365125"/>
          </a:xfrm>
        </p:spPr>
        <p:txBody>
          <a:bodyPr>
            <a:normAutofit/>
          </a:bodyPr>
          <a:lstStyle/>
          <a:p>
            <a:pPr>
              <a:defRPr/>
            </a:pPr>
            <a:fld id="{ECA9DFFC-536E-4120-AE29-E51FE1A08999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graphicFrame>
        <p:nvGraphicFramePr>
          <p:cNvPr id="7" name="Таблица 4">
            <a:extLst>
              <a:ext uri="{FF2B5EF4-FFF2-40B4-BE49-F238E27FC236}">
                <a16:creationId xmlns:a16="http://schemas.microsoft.com/office/drawing/2014/main" id="{6D1712CE-F00F-4D70-9EAA-80D810263155}"/>
              </a:ext>
            </a:extLst>
          </p:cNvPr>
          <p:cNvGraphicFramePr>
            <a:graphicFrameLocks/>
          </p:cNvGraphicFramePr>
          <p:nvPr/>
        </p:nvGraphicFramePr>
        <p:xfrm>
          <a:off x="407369" y="1484784"/>
          <a:ext cx="11377260" cy="48245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175">
                  <a:extLst>
                    <a:ext uri="{9D8B030D-6E8A-4147-A177-3AD203B41FA5}">
                      <a16:colId xmlns:a16="http://schemas.microsoft.com/office/drawing/2014/main" val="247697349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389716941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4003018046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1564921308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929186594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374496239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1136573535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82229098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451556961"/>
                    </a:ext>
                  </a:extLst>
                </a:gridCol>
                <a:gridCol w="1152125">
                  <a:extLst>
                    <a:ext uri="{9D8B030D-6E8A-4147-A177-3AD203B41FA5}">
                      <a16:colId xmlns:a16="http://schemas.microsoft.com/office/drawing/2014/main" val="2621978602"/>
                    </a:ext>
                  </a:extLst>
                </a:gridCol>
              </a:tblGrid>
              <a:tr h="452362">
                <a:tc row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100" b="0" kern="120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Город</a:t>
                      </a:r>
                      <a:endParaRPr lang="ru-RU" sz="2100" b="1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100" b="0" kern="120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Промышленность</a:t>
                      </a:r>
                      <a:endParaRPr lang="ru-RU" sz="2100" b="0" kern="120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100" b="0" kern="120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Автотранспорт</a:t>
                      </a:r>
                      <a:endParaRPr lang="ru-RU" sz="2100" b="0" kern="120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100" b="0" kern="120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АИТ</a:t>
                      </a:r>
                      <a:endParaRPr lang="ru-RU" sz="2100" b="0" kern="120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2070675"/>
                  </a:ext>
                </a:extLst>
              </a:tr>
              <a:tr h="65260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500" b="1" kern="12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Количество объектов</a:t>
                      </a:r>
                      <a:endParaRPr lang="ru-RU" sz="1500" b="1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500" b="1" kern="12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Количество ИЗАВ</a:t>
                      </a:r>
                      <a:endParaRPr lang="ru-RU" sz="1500" b="1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500" b="1" kern="12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Количество автодорог</a:t>
                      </a:r>
                      <a:endParaRPr lang="ru-RU" sz="1500" b="1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500" b="1" kern="12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Количество ИЗАВ</a:t>
                      </a:r>
                      <a:endParaRPr lang="ru-RU" sz="1500" b="1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500" b="1" kern="12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         Количество печей частного сектора</a:t>
                      </a:r>
                      <a:endParaRPr lang="ru-RU" sz="1500" b="1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500" b="1" kern="12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Количество ИЗАВ</a:t>
                      </a:r>
                      <a:endParaRPr lang="ru-RU" sz="1500" b="1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74348421"/>
                  </a:ext>
                </a:extLst>
              </a:tr>
              <a:tr h="95915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500" b="1" kern="12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всего</a:t>
                      </a:r>
                      <a:endParaRPr lang="ru-RU" sz="1500" b="1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500" b="1" kern="12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на угле</a:t>
                      </a:r>
                      <a:endParaRPr lang="ru-RU" sz="1500" b="1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500" b="1" kern="12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на дровах</a:t>
                      </a:r>
                      <a:endParaRPr lang="ru-RU" sz="1500" b="1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500" b="1" kern="12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на газовом топливе</a:t>
                      </a:r>
                      <a:endParaRPr lang="ru-RU" sz="1500" b="1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7666968"/>
                  </a:ext>
                </a:extLst>
              </a:tr>
              <a:tr h="421561"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  <a:ea typeface=""/>
                          <a:cs typeface="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  <a:ea typeface=""/>
                          <a:cs typeface="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  <a:ea typeface=""/>
                          <a:cs typeface="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  <a:ea typeface=""/>
                          <a:cs typeface="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  <a:ea typeface=""/>
                          <a:cs typeface="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  <a:ea typeface=""/>
                          <a:cs typeface="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  <a:ea typeface=""/>
                          <a:cs typeface="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  <a:ea typeface=""/>
                          <a:cs typeface="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21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Братск</a:t>
                      </a:r>
                      <a:endParaRPr lang="ru-RU" sz="2100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marL="68582" marR="6858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134</a:t>
                      </a:r>
                      <a:endParaRPr lang="ru-RU" sz="1600" b="0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2113</a:t>
                      </a:r>
                      <a:endParaRPr lang="ru-RU" sz="1600" b="0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27</a:t>
                      </a:r>
                      <a:endParaRPr lang="ru-RU" sz="1600" b="0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267</a:t>
                      </a:r>
                      <a:endParaRPr lang="ru-RU" sz="1600" b="0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4859</a:t>
                      </a:r>
                      <a:endParaRPr lang="ru-RU" sz="1600" b="0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-</a:t>
                      </a:r>
                      <a:endParaRPr lang="ru-RU" sz="1600" b="0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102</a:t>
                      </a:r>
                      <a:endParaRPr lang="ru-RU" sz="1600" b="0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14</a:t>
                      </a:r>
                      <a:endParaRPr lang="ru-RU" sz="1600" b="0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116</a:t>
                      </a:r>
                      <a:endParaRPr lang="ru-RU" sz="1600" b="0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6188477"/>
                  </a:ext>
                </a:extLst>
              </a:tr>
              <a:tr h="421561"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  <a:ea typeface=""/>
                          <a:cs typeface="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  <a:ea typeface=""/>
                          <a:cs typeface="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  <a:ea typeface=""/>
                          <a:cs typeface="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  <a:ea typeface=""/>
                          <a:cs typeface="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  <a:ea typeface=""/>
                          <a:cs typeface="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  <a:ea typeface=""/>
                          <a:cs typeface="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  <a:ea typeface=""/>
                          <a:cs typeface="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  <a:ea typeface=""/>
                          <a:cs typeface="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21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Нижний Тагил</a:t>
                      </a:r>
                      <a:endParaRPr lang="ru-RU" sz="2100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marL="68582" marR="6858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240</a:t>
                      </a:r>
                      <a:endParaRPr lang="ru-RU" sz="1600" b="0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5358</a:t>
                      </a:r>
                      <a:endParaRPr lang="ru-RU" sz="1600" b="0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54</a:t>
                      </a:r>
                      <a:endParaRPr lang="ru-RU" sz="1600" b="0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99</a:t>
                      </a:r>
                      <a:endParaRPr lang="ru-RU" sz="1600" b="0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6874</a:t>
                      </a:r>
                      <a:endParaRPr lang="ru-RU" sz="1600" b="0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-</a:t>
                      </a:r>
                      <a:endParaRPr lang="ru-RU" sz="1600" b="0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4158</a:t>
                      </a:r>
                      <a:endParaRPr lang="ru-RU" sz="1600" b="0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2716</a:t>
                      </a:r>
                      <a:endParaRPr lang="ru-RU" sz="1600" b="0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28</a:t>
                      </a:r>
                      <a:endParaRPr lang="ru-RU" sz="1600" b="0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5673230"/>
                  </a:ext>
                </a:extLst>
              </a:tr>
              <a:tr h="652609"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  <a:ea typeface=""/>
                          <a:cs typeface="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  <a:ea typeface=""/>
                          <a:cs typeface="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  <a:ea typeface=""/>
                          <a:cs typeface="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  <a:ea typeface=""/>
                          <a:cs typeface="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  <a:ea typeface=""/>
                          <a:cs typeface="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  <a:ea typeface=""/>
                          <a:cs typeface="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  <a:ea typeface=""/>
                          <a:cs typeface="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  <a:ea typeface=""/>
                          <a:cs typeface="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21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Новокузнецк</a:t>
                      </a:r>
                      <a:endParaRPr lang="ru-RU" sz="2100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marL="68582" marR="6858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136</a:t>
                      </a:r>
                      <a:endParaRPr lang="ru-RU" sz="1600" b="0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2768</a:t>
                      </a:r>
                      <a:endParaRPr lang="ru-RU" sz="1600" b="0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74</a:t>
                      </a:r>
                      <a:endParaRPr lang="ru-RU" sz="1600" b="0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484</a:t>
                      </a:r>
                      <a:endParaRPr lang="ru-RU" sz="1600" b="0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23151</a:t>
                      </a:r>
                      <a:endParaRPr lang="ru-RU" sz="1600" b="0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23151</a:t>
                      </a:r>
                      <a:endParaRPr lang="ru-RU" sz="1600" b="0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-</a:t>
                      </a:r>
                      <a:endParaRPr lang="ru-RU" sz="1600" b="0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-</a:t>
                      </a:r>
                      <a:endParaRPr lang="ru-RU" sz="1600" b="0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338</a:t>
                      </a:r>
                      <a:endParaRPr lang="ru-RU" sz="1600" b="0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9385662"/>
                  </a:ext>
                </a:extLst>
              </a:tr>
              <a:tr h="421561"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  <a:ea typeface=""/>
                          <a:cs typeface="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  <a:ea typeface=""/>
                          <a:cs typeface="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  <a:ea typeface=""/>
                          <a:cs typeface="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  <a:ea typeface=""/>
                          <a:cs typeface="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  <a:ea typeface=""/>
                          <a:cs typeface="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  <a:ea typeface=""/>
                          <a:cs typeface="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  <a:ea typeface=""/>
                          <a:cs typeface="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  <a:ea typeface=""/>
                          <a:cs typeface="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21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Омск</a:t>
                      </a:r>
                      <a:endParaRPr lang="ru-RU" sz="2100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marL="68582" marR="6858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245</a:t>
                      </a:r>
                      <a:endParaRPr lang="ru-RU" sz="1600" b="0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6748</a:t>
                      </a:r>
                      <a:endParaRPr lang="ru-RU" sz="1600" b="0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35</a:t>
                      </a:r>
                      <a:endParaRPr lang="ru-RU" sz="1600" b="0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295</a:t>
                      </a:r>
                      <a:endParaRPr lang="ru-RU" sz="1600" b="0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46422</a:t>
                      </a:r>
                      <a:endParaRPr lang="ru-RU" sz="1600" b="0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itchFamily="34" charset="0"/>
                          <a:ea typeface="+mn-ea"/>
                          <a:cs typeface="Angsana New" panose="020B0502040204020203" pitchFamily="18" charset="-34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itchFamily="34" charset="0"/>
                          <a:ea typeface="+mn-ea"/>
                          <a:cs typeface="Angsana New" panose="020B0502040204020203" pitchFamily="18" charset="-34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itchFamily="34" charset="0"/>
                          <a:ea typeface="+mn-ea"/>
                          <a:cs typeface="Angsana New" panose="020B0502040204020203" pitchFamily="18" charset="-34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471</a:t>
                      </a:r>
                      <a:endParaRPr lang="ru-RU" sz="1600" b="0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7545950"/>
                  </a:ext>
                </a:extLst>
              </a:tr>
              <a:tr h="421561"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  <a:ea typeface=""/>
                          <a:cs typeface="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  <a:ea typeface=""/>
                          <a:cs typeface="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  <a:ea typeface=""/>
                          <a:cs typeface="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  <a:ea typeface=""/>
                          <a:cs typeface="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  <a:ea typeface=""/>
                          <a:cs typeface="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  <a:ea typeface=""/>
                          <a:cs typeface="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  <a:ea typeface=""/>
                          <a:cs typeface="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  <a:ea typeface=""/>
                          <a:cs typeface="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21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Череповец</a:t>
                      </a:r>
                      <a:endParaRPr lang="ru-RU" sz="2100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marL="68582" marR="6858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206</a:t>
                      </a:r>
                      <a:endParaRPr lang="ru-RU" sz="1600" b="0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3797</a:t>
                      </a:r>
                      <a:endParaRPr lang="ru-RU" sz="1600" b="0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14</a:t>
                      </a:r>
                      <a:endParaRPr lang="ru-RU" sz="1600" b="0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91</a:t>
                      </a:r>
                      <a:endParaRPr lang="ru-RU" sz="1600" b="0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185</a:t>
                      </a:r>
                      <a:endParaRPr lang="ru-RU" sz="1600" b="0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-</a:t>
                      </a:r>
                      <a:endParaRPr lang="ru-RU" sz="1600" b="0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185</a:t>
                      </a:r>
                      <a:endParaRPr lang="ru-RU" sz="1600" b="0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-</a:t>
                      </a:r>
                      <a:endParaRPr lang="ru-RU" sz="1600" b="0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52</a:t>
                      </a:r>
                      <a:endParaRPr lang="ru-RU" sz="1600" b="0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3090242"/>
                  </a:ext>
                </a:extLst>
              </a:tr>
              <a:tr h="421561"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  <a:ea typeface=""/>
                          <a:cs typeface="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  <a:ea typeface=""/>
                          <a:cs typeface="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  <a:ea typeface=""/>
                          <a:cs typeface="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  <a:ea typeface=""/>
                          <a:cs typeface="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  <a:ea typeface=""/>
                          <a:cs typeface="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  <a:ea typeface=""/>
                          <a:cs typeface="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  <a:ea typeface=""/>
                          <a:cs typeface="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  <a:ea typeface=""/>
                          <a:cs typeface="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21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Чита</a:t>
                      </a:r>
                      <a:endParaRPr lang="ru-RU" sz="2100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marL="68582" marR="6858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188</a:t>
                      </a:r>
                      <a:endParaRPr lang="ru-RU" sz="1600" b="0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1203</a:t>
                      </a:r>
                      <a:endParaRPr lang="ru-RU" sz="1600" b="0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36</a:t>
                      </a:r>
                      <a:endParaRPr lang="ru-RU" sz="1600" b="0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391</a:t>
                      </a:r>
                      <a:endParaRPr lang="ru-RU" sz="1600" b="0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28562</a:t>
                      </a:r>
                      <a:endParaRPr lang="ru-RU" sz="1600" b="0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25706</a:t>
                      </a:r>
                      <a:endParaRPr lang="ru-RU" sz="1600" b="0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2856</a:t>
                      </a:r>
                      <a:endParaRPr lang="ru-RU" sz="1600" b="0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-</a:t>
                      </a:r>
                      <a:endParaRPr lang="ru-RU" sz="1600" b="0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4472C4">
                              <a:lumMod val="75000"/>
                            </a:srgbClr>
                          </a:solidFill>
                          <a:latin typeface="Arial Narrow" panose="020B0606020202030204" pitchFamily="34" charset="0"/>
                          <a:cs typeface="Angsana New" panose="020B0502040204020203" pitchFamily="18" charset="-34"/>
                        </a:rPr>
                        <a:t>1110</a:t>
                      </a:r>
                      <a:endParaRPr lang="ru-RU" sz="1600" b="0" kern="1200" dirty="0">
                        <a:solidFill>
                          <a:srgbClr val="4472C4">
                            <a:lumMod val="75000"/>
                          </a:srgbClr>
                        </a:solidFill>
                        <a:latin typeface="Arial Narrow" pitchFamily="34" charset="0"/>
                        <a:ea typeface="+mn-ea"/>
                        <a:cs typeface="Angsana New" panose="020B0502040204020203" pitchFamily="18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60406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3663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CB8E21-641C-4C40-9C83-6DE2047AD9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344" y="106297"/>
            <a:ext cx="11110451" cy="755644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0070C0"/>
                </a:solidFill>
                <a:latin typeface="Arial Narrow" panose="020B0606020202030204" pitchFamily="34" charset="0"/>
                <a:cs typeface="Times New Roman"/>
              </a:rPr>
              <a:t>Распределения полей максимальных приземных концентраций </a:t>
            </a:r>
            <a:r>
              <a:rPr lang="ru-RU" sz="2400" dirty="0" err="1">
                <a:solidFill>
                  <a:srgbClr val="0070C0"/>
                </a:solidFill>
                <a:latin typeface="Arial Narrow" panose="020B0606020202030204" pitchFamily="34" charset="0"/>
                <a:cs typeface="Times New Roman"/>
              </a:rPr>
              <a:t>бенз</a:t>
            </a:r>
            <a:r>
              <a:rPr lang="ru-RU" sz="2400" dirty="0">
                <a:solidFill>
                  <a:srgbClr val="0070C0"/>
                </a:solidFill>
                <a:latin typeface="Arial Narrow" panose="020B0606020202030204" pitchFamily="34" charset="0"/>
                <a:cs typeface="Times New Roman"/>
              </a:rPr>
              <a:t>(а)</a:t>
            </a:r>
            <a:r>
              <a:rPr lang="ru-RU" sz="2400" dirty="0" err="1">
                <a:solidFill>
                  <a:srgbClr val="0070C0"/>
                </a:solidFill>
                <a:latin typeface="Arial Narrow" panose="020B0606020202030204" pitchFamily="34" charset="0"/>
                <a:cs typeface="Times New Roman"/>
              </a:rPr>
              <a:t>пирена</a:t>
            </a:r>
            <a:r>
              <a:rPr lang="ru-RU" sz="2400" dirty="0">
                <a:solidFill>
                  <a:srgbClr val="0070C0"/>
                </a:solidFill>
                <a:latin typeface="Arial Narrow" panose="020B0606020202030204" pitchFamily="34" charset="0"/>
                <a:cs typeface="Times New Roman"/>
              </a:rPr>
              <a:t> </a:t>
            </a:r>
            <a:br>
              <a:rPr lang="ru-RU" sz="2400" dirty="0">
                <a:solidFill>
                  <a:srgbClr val="0070C0"/>
                </a:solidFill>
                <a:latin typeface="Arial Narrow" panose="020B0606020202030204" pitchFamily="34" charset="0"/>
                <a:cs typeface="Times New Roman"/>
              </a:rPr>
            </a:br>
            <a:r>
              <a:rPr lang="ru-RU" sz="2400" dirty="0">
                <a:solidFill>
                  <a:srgbClr val="0070C0"/>
                </a:solidFill>
                <a:latin typeface="Arial Narrow" panose="020B0606020202030204" pitchFamily="34" charset="0"/>
                <a:cs typeface="Times New Roman"/>
              </a:rPr>
              <a:t>в г. Красноярске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583313-A280-4734-B1C1-248C762B437A}"/>
              </a:ext>
            </a:extLst>
          </p:cNvPr>
          <p:cNvSpPr txBox="1"/>
          <p:nvPr/>
        </p:nvSpPr>
        <p:spPr>
          <a:xfrm>
            <a:off x="6295965" y="5445524"/>
            <a:ext cx="504042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SzPct val="100000"/>
            </a:pPr>
            <a:r>
              <a:rPr lang="ru-RU" dirty="0">
                <a:solidFill>
                  <a:srgbClr val="0070C0"/>
                </a:solidFill>
                <a:latin typeface="Arial Narrow" panose="020B0606020202030204" pitchFamily="34" charset="0"/>
                <a:cs typeface="Times New Roman" panose="02020603050405020304" pitchFamily="18" charset="0"/>
                <a:sym typeface="Calibri"/>
              </a:rPr>
              <a:t>Автономные </a:t>
            </a:r>
            <a:r>
              <a:rPr lang="ru-RU">
                <a:solidFill>
                  <a:srgbClr val="0070C0"/>
                </a:solidFill>
                <a:latin typeface="Arial Narrow" panose="020B0606020202030204" pitchFamily="34" charset="0"/>
                <a:cs typeface="Times New Roman" panose="02020603050405020304" pitchFamily="18" charset="0"/>
                <a:sym typeface="Calibri"/>
              </a:rPr>
              <a:t>источники теплоснабжения</a:t>
            </a:r>
            <a:endParaRPr lang="ru-RU" b="1" dirty="0">
              <a:solidFill>
                <a:srgbClr val="0070C0"/>
              </a:solidFill>
              <a:latin typeface="Arial Narrow" panose="020B0606020202030204" pitchFamily="34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EC9CF3-A792-48D7-9F78-85440463D08E}"/>
              </a:ext>
            </a:extLst>
          </p:cNvPr>
          <p:cNvSpPr txBox="1"/>
          <p:nvPr/>
        </p:nvSpPr>
        <p:spPr>
          <a:xfrm>
            <a:off x="577061" y="5436290"/>
            <a:ext cx="5267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Промышленные источники загрязнения атмосферного воздуха </a:t>
            </a:r>
          </a:p>
        </p:txBody>
      </p:sp>
      <p:pic>
        <p:nvPicPr>
          <p:cNvPr id="7" name="Рисунок 6" descr="Изображение выглядит как текст, карта&#10;&#10;Описание создано автоматически">
            <a:extLst>
              <a:ext uri="{FF2B5EF4-FFF2-40B4-BE49-F238E27FC236}">
                <a16:creationId xmlns:a16="http://schemas.microsoft.com/office/drawing/2014/main" id="{E78C2652-8FE8-4E22-BF76-F17C603BE3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20" r="16809"/>
          <a:stretch/>
        </p:blipFill>
        <p:spPr>
          <a:xfrm>
            <a:off x="817933" y="1268760"/>
            <a:ext cx="4788000" cy="3740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28DD721-FC78-4737-A3B3-8282F3BC52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25" r="18500"/>
          <a:stretch/>
        </p:blipFill>
        <p:spPr>
          <a:xfrm>
            <a:off x="6249763" y="1217610"/>
            <a:ext cx="5100751" cy="386519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66AB394-3575-464C-88A1-D0D069A3BE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64552" y="6381328"/>
            <a:ext cx="830015" cy="22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970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CB8E21-641C-4C40-9C83-6DE2047AD9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344" y="106297"/>
            <a:ext cx="11110451" cy="755644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0070C0"/>
                </a:solidFill>
                <a:latin typeface="Arial Narrow" panose="020B0606020202030204" pitchFamily="34" charset="0"/>
                <a:cs typeface="Times New Roman"/>
              </a:rPr>
              <a:t>Распределения полей максимальных приземных концентраций </a:t>
            </a:r>
            <a:r>
              <a:rPr lang="ru-RU" sz="2400" dirty="0">
                <a:solidFill>
                  <a:srgbClr val="0066CC"/>
                </a:solidFill>
                <a:latin typeface="Arial Narrow" panose="020B0606020202030204" pitchFamily="34" charset="0"/>
                <a:cs typeface="Times New Roman"/>
              </a:rPr>
              <a:t>п</a:t>
            </a:r>
            <a:r>
              <a:rPr lang="ru-RU" altLang="ru-RU" sz="2400" dirty="0">
                <a:solidFill>
                  <a:srgbClr val="0066CC"/>
                </a:solidFill>
                <a:latin typeface="Arial Narrow" panose="020B0606020202030204" pitchFamily="34" charset="0"/>
              </a:rPr>
              <a:t>ыли неорганической с содержанием </a:t>
            </a:r>
            <a:r>
              <a:rPr lang="en-US" altLang="ru-RU" sz="2400" dirty="0">
                <a:solidFill>
                  <a:srgbClr val="0066CC"/>
                </a:solidFill>
                <a:latin typeface="Arial Narrow" panose="020B0606020202030204" pitchFamily="34" charset="0"/>
              </a:rPr>
              <a:t>SiO</a:t>
            </a:r>
            <a:r>
              <a:rPr lang="en-US" altLang="ru-RU" sz="2400" baseline="-25000" dirty="0">
                <a:solidFill>
                  <a:srgbClr val="0066CC"/>
                </a:solidFill>
                <a:latin typeface="Arial Narrow" panose="020B0606020202030204" pitchFamily="34" charset="0"/>
              </a:rPr>
              <a:t>2</a:t>
            </a:r>
            <a:r>
              <a:rPr lang="en-US" altLang="ru-RU" sz="2400" dirty="0">
                <a:solidFill>
                  <a:srgbClr val="0066CC"/>
                </a:solidFill>
                <a:latin typeface="Arial Narrow" panose="020B0606020202030204" pitchFamily="34" charset="0"/>
              </a:rPr>
              <a:t> &lt;</a:t>
            </a:r>
            <a:r>
              <a:rPr lang="ru-RU" altLang="ru-RU" sz="2400" dirty="0">
                <a:solidFill>
                  <a:srgbClr val="0066CC"/>
                </a:solidFill>
                <a:latin typeface="Arial Narrow" panose="020B0606020202030204" pitchFamily="34" charset="0"/>
              </a:rPr>
              <a:t> 20% </a:t>
            </a:r>
            <a:r>
              <a:rPr lang="ru-RU" sz="2400" dirty="0">
                <a:solidFill>
                  <a:srgbClr val="0070C0"/>
                </a:solidFill>
                <a:latin typeface="Arial Narrow" panose="020B0606020202030204" pitchFamily="34" charset="0"/>
                <a:cs typeface="Times New Roman"/>
              </a:rPr>
              <a:t>в г. Красноярске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583313-A280-4734-B1C1-248C762B437A}"/>
              </a:ext>
            </a:extLst>
          </p:cNvPr>
          <p:cNvSpPr txBox="1"/>
          <p:nvPr/>
        </p:nvSpPr>
        <p:spPr>
          <a:xfrm>
            <a:off x="6295965" y="5445524"/>
            <a:ext cx="504042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SzPct val="100000"/>
            </a:pPr>
            <a:r>
              <a:rPr lang="ru-RU" dirty="0">
                <a:solidFill>
                  <a:srgbClr val="0070C0"/>
                </a:solidFill>
                <a:latin typeface="Arial Narrow" panose="020B0606020202030204" pitchFamily="34" charset="0"/>
                <a:cs typeface="Times New Roman" panose="02020603050405020304" pitchFamily="18" charset="0"/>
                <a:sym typeface="Calibri"/>
              </a:rPr>
              <a:t>Котельные (локальные превышения ПДКм.р.)</a:t>
            </a:r>
            <a:endParaRPr lang="ru-RU" b="1" dirty="0">
              <a:solidFill>
                <a:srgbClr val="0070C0"/>
              </a:solidFill>
              <a:latin typeface="Arial Narrow" panose="020B0606020202030204" pitchFamily="34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EC9CF3-A792-48D7-9F78-85440463D08E}"/>
              </a:ext>
            </a:extLst>
          </p:cNvPr>
          <p:cNvSpPr txBox="1"/>
          <p:nvPr/>
        </p:nvSpPr>
        <p:spPr>
          <a:xfrm>
            <a:off x="577061" y="5436290"/>
            <a:ext cx="5267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Объекты большой теплоэнергетики (6,2% территории)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40F363-00BB-42AE-AA0A-DB3B608B25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0" r="52251"/>
          <a:stretch/>
        </p:blipFill>
        <p:spPr>
          <a:xfrm>
            <a:off x="6888088" y="1207084"/>
            <a:ext cx="4320480" cy="388406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736C61B-4553-44A0-9180-8FE73AEC32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40" r="17767"/>
          <a:stretch/>
        </p:blipFill>
        <p:spPr>
          <a:xfrm>
            <a:off x="695400" y="1124744"/>
            <a:ext cx="4827949" cy="41104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21FF423-D451-4A7F-91F9-301A4F650E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4552" y="6381328"/>
            <a:ext cx="830015" cy="22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957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7369" y="116632"/>
            <a:ext cx="11377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4472C4">
                    <a:lumMod val="75000"/>
                  </a:srgbClr>
                </a:solidFill>
                <a:latin typeface="Arial Narrow" pitchFamily="34" charset="0"/>
                <a:cs typeface="+mn-cs"/>
              </a:rPr>
              <a:t>Зоны с превышением ПДК</a:t>
            </a:r>
            <a:r>
              <a:rPr lang="ru-RU" sz="3200" baseline="-25000" dirty="0">
                <a:solidFill>
                  <a:srgbClr val="4472C4">
                    <a:lumMod val="75000"/>
                  </a:srgbClr>
                </a:solidFill>
                <a:latin typeface="Arial Narrow" pitchFamily="34" charset="0"/>
                <a:cs typeface="+mn-cs"/>
              </a:rPr>
              <a:t>с.с.</a:t>
            </a:r>
            <a:r>
              <a:rPr lang="ru-RU" sz="3200" dirty="0">
                <a:solidFill>
                  <a:srgbClr val="4472C4">
                    <a:lumMod val="75000"/>
                  </a:srgbClr>
                </a:solidFill>
                <a:latin typeface="Arial Narrow" pitchFamily="34" charset="0"/>
                <a:cs typeface="+mn-cs"/>
              </a:rPr>
              <a:t> по Бенз/а/пирену (703) в г.</a:t>
            </a:r>
            <a:r>
              <a:rPr lang="ru-RU" altLang="ru-RU" sz="3200" dirty="0">
                <a:solidFill>
                  <a:srgbClr val="4472C4">
                    <a:lumMod val="75000"/>
                  </a:srgbClr>
                </a:solidFill>
                <a:latin typeface="Arial Narrow" pitchFamily="34" charset="0"/>
              </a:rPr>
              <a:t> Чита</a:t>
            </a:r>
            <a:endParaRPr lang="ru-RU" sz="3200" dirty="0">
              <a:solidFill>
                <a:schemeClr val="accent5">
                  <a:lumMod val="7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64552" y="6381328"/>
            <a:ext cx="830015" cy="222381"/>
          </a:xfrm>
          <a:prstGeom prst="rect">
            <a:avLst/>
          </a:prstGeom>
        </p:spPr>
      </p:pic>
      <p:sp>
        <p:nvSpPr>
          <p:cNvPr id="10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336776" y="6480495"/>
            <a:ext cx="2844800" cy="365125"/>
          </a:xfrm>
        </p:spPr>
        <p:txBody>
          <a:bodyPr>
            <a:normAutofit/>
          </a:bodyPr>
          <a:lstStyle/>
          <a:p>
            <a:pPr>
              <a:defRPr/>
            </a:pPr>
            <a:fld id="{ECA9DFFC-536E-4120-AE29-E51FE1A08999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3597E5-6315-48D1-90F7-23534711E4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5872"/>
          <a:stretch/>
        </p:blipFill>
        <p:spPr bwMode="auto">
          <a:xfrm>
            <a:off x="6433770" y="764704"/>
            <a:ext cx="5128465" cy="55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6198A61F-DC85-496F-B6D4-3E493C83633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 t="4851" r="2454" b="21651"/>
          <a:stretch/>
        </p:blipFill>
        <p:spPr>
          <a:xfrm>
            <a:off x="683160" y="766492"/>
            <a:ext cx="5022001" cy="5580000"/>
          </a:xfrm>
          <a:prstGeom prst="rect">
            <a:avLst/>
          </a:prstGeom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A2055682-7820-4DBC-9B62-E291EEF69609}"/>
              </a:ext>
            </a:extLst>
          </p:cNvPr>
          <p:cNvCxnSpPr>
            <a:cxnSpLocks/>
            <a:stCxn id="3" idx="3"/>
            <a:endCxn id="7" idx="1"/>
          </p:cNvCxnSpPr>
          <p:nvPr/>
        </p:nvCxnSpPr>
        <p:spPr>
          <a:xfrm flipV="1">
            <a:off x="5705161" y="3554704"/>
            <a:ext cx="728609" cy="1788"/>
          </a:xfrm>
          <a:prstGeom prst="straightConnector1">
            <a:avLst/>
          </a:prstGeom>
          <a:ln w="31750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03BD7D5-9307-4DA7-B4AD-2BF17188A2F8}"/>
              </a:ext>
            </a:extLst>
          </p:cNvPr>
          <p:cNvSpPr txBox="1"/>
          <p:nvPr/>
        </p:nvSpPr>
        <p:spPr>
          <a:xfrm>
            <a:off x="47328" y="890788"/>
            <a:ext cx="579237" cy="5616345"/>
          </a:xfrm>
          <a:prstGeom prst="roundRect">
            <a:avLst>
              <a:gd name="adj" fmla="val 26743"/>
            </a:avLst>
          </a:prstGeom>
          <a:noFill/>
          <a:ln w="15875">
            <a:solidFill>
              <a:schemeClr val="accent1"/>
            </a:solidFill>
            <a:prstDash val="sysDot"/>
          </a:ln>
        </p:spPr>
        <p:txBody>
          <a:bodyPr vert="wordArtVert" wrap="none" rtlCol="0">
            <a:spAutoFit/>
          </a:bodyPr>
          <a:lstStyle/>
          <a:p>
            <a:r>
              <a:rPr lang="ru-RU" sz="2000" kern="0" spc="-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itchFamily="34" charset="0"/>
              </a:rPr>
              <a:t>Существующее</a:t>
            </a:r>
            <a:r>
              <a:rPr lang="ru-RU" kern="0" spc="-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kern="0" spc="-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itchFamily="34" charset="0"/>
              </a:rPr>
              <a:t>положение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6490C6-C615-4F38-A062-174C1B58B69E}"/>
              </a:ext>
            </a:extLst>
          </p:cNvPr>
          <p:cNvSpPr txBox="1"/>
          <p:nvPr/>
        </p:nvSpPr>
        <p:spPr>
          <a:xfrm>
            <a:off x="11496600" y="1482078"/>
            <a:ext cx="619743" cy="3893843"/>
          </a:xfrm>
          <a:prstGeom prst="roundRect">
            <a:avLst>
              <a:gd name="adj" fmla="val 26743"/>
            </a:avLst>
          </a:prstGeom>
          <a:noFill/>
          <a:ln w="15875">
            <a:solidFill>
              <a:schemeClr val="accent1"/>
            </a:solidFill>
            <a:prstDash val="sysDot"/>
          </a:ln>
        </p:spPr>
        <p:txBody>
          <a:bodyPr vert="wordArtVert" wrap="none" rtlCol="0">
            <a:spAutoFit/>
          </a:bodyPr>
          <a:lstStyle/>
          <a:p>
            <a:r>
              <a:rPr lang="ru-RU" sz="2000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itchFamily="34" charset="0"/>
              </a:rPr>
              <a:t>Перспектива</a:t>
            </a:r>
          </a:p>
        </p:txBody>
      </p:sp>
    </p:spTree>
    <p:extLst>
      <p:ext uri="{BB962C8B-B14F-4D97-AF65-F5344CB8AC3E}">
        <p14:creationId xmlns:p14="http://schemas.microsoft.com/office/powerpoint/2010/main" val="46743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7369" y="116632"/>
            <a:ext cx="11377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4472C4">
                    <a:lumMod val="75000"/>
                  </a:srgbClr>
                </a:solidFill>
                <a:latin typeface="Arial Narrow" pitchFamily="34" charset="0"/>
                <a:cs typeface="+mn-cs"/>
              </a:rPr>
              <a:t>Зоны с превышением ПДК</a:t>
            </a:r>
            <a:r>
              <a:rPr lang="ru-RU" sz="3200" baseline="-25000" dirty="0">
                <a:solidFill>
                  <a:srgbClr val="4472C4">
                    <a:lumMod val="75000"/>
                  </a:srgbClr>
                </a:solidFill>
                <a:latin typeface="Arial Narrow" pitchFamily="34" charset="0"/>
                <a:cs typeface="+mn-cs"/>
              </a:rPr>
              <a:t>с.с.</a:t>
            </a:r>
            <a:r>
              <a:rPr lang="ru-RU" sz="3200" dirty="0">
                <a:solidFill>
                  <a:srgbClr val="4472C4">
                    <a:lumMod val="75000"/>
                  </a:srgbClr>
                </a:solidFill>
                <a:latin typeface="Arial Narrow" pitchFamily="34" charset="0"/>
                <a:cs typeface="+mn-cs"/>
              </a:rPr>
              <a:t> по Бенз/а/пирену (703) в г.</a:t>
            </a:r>
            <a:r>
              <a:rPr lang="ru-RU" altLang="ru-RU" sz="3200" dirty="0">
                <a:solidFill>
                  <a:srgbClr val="4472C4">
                    <a:lumMod val="75000"/>
                  </a:srgbClr>
                </a:solidFill>
                <a:latin typeface="Arial Narrow" pitchFamily="34" charset="0"/>
              </a:rPr>
              <a:t> Новокузнецк</a:t>
            </a:r>
            <a:endParaRPr lang="ru-RU" sz="3200" dirty="0">
              <a:solidFill>
                <a:schemeClr val="accent5">
                  <a:lumMod val="7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64552" y="6381328"/>
            <a:ext cx="830015" cy="222381"/>
          </a:xfrm>
          <a:prstGeom prst="rect">
            <a:avLst/>
          </a:prstGeom>
        </p:spPr>
      </p:pic>
      <p:sp>
        <p:nvSpPr>
          <p:cNvPr id="10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336776" y="6480495"/>
            <a:ext cx="2844800" cy="365125"/>
          </a:xfrm>
        </p:spPr>
        <p:txBody>
          <a:bodyPr>
            <a:normAutofit/>
          </a:bodyPr>
          <a:lstStyle/>
          <a:p>
            <a:pPr>
              <a:defRPr/>
            </a:pPr>
            <a:fld id="{ECA9DFFC-536E-4120-AE29-E51FE1A08999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33A6C5-2262-4EE0-9BED-24DFE478FE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7" t="6427" r="5235" b="44463"/>
          <a:stretch/>
        </p:blipFill>
        <p:spPr bwMode="auto">
          <a:xfrm>
            <a:off x="6233749" y="1413256"/>
            <a:ext cx="5190843" cy="432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795DD9D-6EC3-4DCA-9BD4-686DF27571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7" t="20392" r="12446" b="16278"/>
          <a:stretch/>
        </p:blipFill>
        <p:spPr bwMode="auto">
          <a:xfrm>
            <a:off x="674668" y="1413256"/>
            <a:ext cx="5126006" cy="43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90A473-6D20-4113-AB78-B7DC6590D006}"/>
              </a:ext>
            </a:extLst>
          </p:cNvPr>
          <p:cNvSpPr txBox="1"/>
          <p:nvPr/>
        </p:nvSpPr>
        <p:spPr>
          <a:xfrm>
            <a:off x="47328" y="890788"/>
            <a:ext cx="579237" cy="5616345"/>
          </a:xfrm>
          <a:prstGeom prst="roundRect">
            <a:avLst>
              <a:gd name="adj" fmla="val 26743"/>
            </a:avLst>
          </a:prstGeom>
          <a:noFill/>
          <a:ln w="15875">
            <a:solidFill>
              <a:schemeClr val="accent1"/>
            </a:solidFill>
            <a:prstDash val="sysDot"/>
          </a:ln>
        </p:spPr>
        <p:txBody>
          <a:bodyPr vert="wordArtVert" wrap="none" rtlCol="0">
            <a:spAutoFit/>
          </a:bodyPr>
          <a:lstStyle/>
          <a:p>
            <a:r>
              <a:rPr lang="ru-RU" sz="2000" kern="0" spc="-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itchFamily="34" charset="0"/>
              </a:rPr>
              <a:t>Существующее</a:t>
            </a:r>
            <a:r>
              <a:rPr lang="ru-RU" kern="0" spc="-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kern="0" spc="-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itchFamily="34" charset="0"/>
              </a:rPr>
              <a:t>положение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B03991-AAF7-4C14-9D3B-8791127C58FE}"/>
              </a:ext>
            </a:extLst>
          </p:cNvPr>
          <p:cNvSpPr txBox="1"/>
          <p:nvPr/>
        </p:nvSpPr>
        <p:spPr>
          <a:xfrm>
            <a:off x="11496600" y="1482078"/>
            <a:ext cx="619743" cy="3893843"/>
          </a:xfrm>
          <a:prstGeom prst="roundRect">
            <a:avLst>
              <a:gd name="adj" fmla="val 26743"/>
            </a:avLst>
          </a:prstGeom>
          <a:noFill/>
          <a:ln w="15875">
            <a:solidFill>
              <a:schemeClr val="accent1"/>
            </a:solidFill>
            <a:prstDash val="sysDot"/>
          </a:ln>
        </p:spPr>
        <p:txBody>
          <a:bodyPr vert="wordArtVert" wrap="none" rtlCol="0">
            <a:spAutoFit/>
          </a:bodyPr>
          <a:lstStyle/>
          <a:p>
            <a:r>
              <a:rPr lang="ru-RU" sz="2000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itchFamily="34" charset="0"/>
              </a:rPr>
              <a:t>Перспектива</a:t>
            </a: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C1261E92-24C6-4354-931D-995D6EA8C4B1}"/>
              </a:ext>
            </a:extLst>
          </p:cNvPr>
          <p:cNvCxnSpPr>
            <a:cxnSpLocks/>
            <a:stCxn id="8" idx="3"/>
            <a:endCxn id="7" idx="1"/>
          </p:cNvCxnSpPr>
          <p:nvPr/>
        </p:nvCxnSpPr>
        <p:spPr>
          <a:xfrm>
            <a:off x="5800674" y="3573256"/>
            <a:ext cx="433075" cy="0"/>
          </a:xfrm>
          <a:prstGeom prst="straightConnector1">
            <a:avLst/>
          </a:prstGeom>
          <a:ln w="31750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3153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7369" y="116632"/>
            <a:ext cx="113772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4472C4">
                    <a:lumMod val="75000"/>
                  </a:srgbClr>
                </a:solidFill>
                <a:latin typeface="Arial Narrow" pitchFamily="34" charset="0"/>
                <a:cs typeface="+mn-cs"/>
              </a:rPr>
              <a:t>Общегородские поля концентраций </a:t>
            </a:r>
            <a:r>
              <a:rPr lang="ru-RU" sz="2400" b="1" u="sng" dirty="0">
                <a:solidFill>
                  <a:srgbClr val="4472C4">
                    <a:lumMod val="75000"/>
                  </a:srgbClr>
                </a:solidFill>
                <a:latin typeface="Arial Narrow" pitchFamily="34" charset="0"/>
                <a:cs typeface="+mn-cs"/>
              </a:rPr>
              <a:t>Углерод оксида</a:t>
            </a:r>
            <a:r>
              <a:rPr lang="ru-RU" sz="2400" dirty="0">
                <a:solidFill>
                  <a:srgbClr val="4472C4">
                    <a:lumMod val="75000"/>
                  </a:srgbClr>
                </a:solidFill>
                <a:latin typeface="Arial Narrow" pitchFamily="34" charset="0"/>
                <a:cs typeface="+mn-cs"/>
              </a:rPr>
              <a:t> (в долях </a:t>
            </a:r>
            <a:r>
              <a:rPr lang="ru-RU" sz="2400" dirty="0" err="1">
                <a:solidFill>
                  <a:srgbClr val="4472C4">
                    <a:lumMod val="75000"/>
                  </a:srgbClr>
                </a:solidFill>
                <a:latin typeface="Arial Narrow" pitchFamily="34" charset="0"/>
                <a:cs typeface="+mn-cs"/>
              </a:rPr>
              <a:t>ПДК</a:t>
            </a:r>
            <a:r>
              <a:rPr lang="ru-RU" sz="2400" baseline="-25000" dirty="0" err="1">
                <a:solidFill>
                  <a:srgbClr val="4472C4">
                    <a:lumMod val="75000"/>
                  </a:srgbClr>
                </a:solidFill>
                <a:latin typeface="Arial Narrow" pitchFamily="34" charset="0"/>
                <a:cs typeface="+mn-cs"/>
              </a:rPr>
              <a:t>м.р</a:t>
            </a:r>
            <a:r>
              <a:rPr lang="ru-RU" sz="2400" baseline="-25000" dirty="0">
                <a:solidFill>
                  <a:srgbClr val="4472C4">
                    <a:lumMod val="75000"/>
                  </a:srgbClr>
                </a:solidFill>
                <a:latin typeface="Arial Narrow" pitchFamily="34" charset="0"/>
                <a:cs typeface="+mn-cs"/>
              </a:rPr>
              <a:t>.</a:t>
            </a:r>
            <a:r>
              <a:rPr lang="ru-RU" sz="2400" dirty="0">
                <a:solidFill>
                  <a:srgbClr val="4472C4">
                    <a:lumMod val="75000"/>
                  </a:srgbClr>
                </a:solidFill>
                <a:latin typeface="Arial Narrow" pitchFamily="34" charset="0"/>
                <a:cs typeface="+mn-cs"/>
              </a:rPr>
              <a:t>) </a:t>
            </a:r>
            <a:r>
              <a:rPr lang="ru-RU" altLang="ru-RU" sz="2400" dirty="0">
                <a:solidFill>
                  <a:srgbClr val="4472C4">
                    <a:lumMod val="75000"/>
                  </a:srgbClr>
                </a:solidFill>
                <a:latin typeface="Arial Narrow" pitchFamily="34" charset="0"/>
              </a:rPr>
              <a:t>формируемые на территории </a:t>
            </a:r>
            <a:r>
              <a:rPr lang="ru-RU" sz="2400" dirty="0">
                <a:solidFill>
                  <a:srgbClr val="4472C4">
                    <a:lumMod val="75000"/>
                  </a:srgbClr>
                </a:solidFill>
                <a:latin typeface="Arial Narrow" pitchFamily="34" charset="0"/>
              </a:rPr>
              <a:t>г.</a:t>
            </a:r>
            <a:r>
              <a:rPr lang="ru-RU" altLang="ru-RU" sz="2400" dirty="0">
                <a:solidFill>
                  <a:srgbClr val="4472C4">
                    <a:lumMod val="75000"/>
                  </a:srgbClr>
                </a:solidFill>
                <a:latin typeface="Arial Narrow" pitchFamily="34" charset="0"/>
              </a:rPr>
              <a:t> Улан-Удэ на </a:t>
            </a:r>
            <a:r>
              <a:rPr lang="ru-RU" altLang="ru-RU" sz="2400" u="sng" dirty="0">
                <a:solidFill>
                  <a:srgbClr val="4472C4">
                    <a:lumMod val="75000"/>
                  </a:srgbClr>
                </a:solidFill>
                <a:latin typeface="Arial Narrow" pitchFamily="34" charset="0"/>
              </a:rPr>
              <a:t>существующее положение</a:t>
            </a:r>
            <a:r>
              <a:rPr lang="ru-RU" altLang="ru-RU" sz="2400" dirty="0">
                <a:solidFill>
                  <a:srgbClr val="4472C4">
                    <a:lumMod val="75000"/>
                  </a:srgbClr>
                </a:solidFill>
                <a:latin typeface="Arial Narrow" pitchFamily="34" charset="0"/>
              </a:rPr>
              <a:t> и </a:t>
            </a:r>
            <a:r>
              <a:rPr lang="ru-RU" altLang="ru-RU" sz="2400" u="sng" dirty="0">
                <a:solidFill>
                  <a:srgbClr val="4472C4">
                    <a:lumMod val="75000"/>
                  </a:srgbClr>
                </a:solidFill>
                <a:latin typeface="Arial Narrow" pitchFamily="34" charset="0"/>
              </a:rPr>
              <a:t>с учётом мероприятия по </a:t>
            </a:r>
            <a:r>
              <a:rPr lang="ru-RU" altLang="ru-RU" sz="2400" u="sng" dirty="0" err="1">
                <a:solidFill>
                  <a:srgbClr val="4472C4">
                    <a:lumMod val="75000"/>
                  </a:srgbClr>
                </a:solidFill>
                <a:latin typeface="Arial Narrow" pitchFamily="34" charset="0"/>
              </a:rPr>
              <a:t>электрофикации</a:t>
            </a:r>
            <a:r>
              <a:rPr lang="ru-RU" altLang="ru-RU" sz="2400" u="sng" dirty="0">
                <a:solidFill>
                  <a:srgbClr val="4472C4">
                    <a:lumMod val="75000"/>
                  </a:srgbClr>
                </a:solidFill>
                <a:latin typeface="Arial Narrow" pitchFamily="34" charset="0"/>
              </a:rPr>
              <a:t> частного сектора</a:t>
            </a:r>
            <a:endParaRPr lang="ru-RU" sz="2400" u="sng" dirty="0">
              <a:solidFill>
                <a:schemeClr val="accent5">
                  <a:lumMod val="7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64552" y="6381328"/>
            <a:ext cx="830015" cy="222381"/>
          </a:xfrm>
          <a:prstGeom prst="rect">
            <a:avLst/>
          </a:prstGeom>
        </p:spPr>
      </p:pic>
      <p:sp>
        <p:nvSpPr>
          <p:cNvPr id="10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336776" y="6480495"/>
            <a:ext cx="2844800" cy="365125"/>
          </a:xfrm>
        </p:spPr>
        <p:txBody>
          <a:bodyPr>
            <a:normAutofit/>
          </a:bodyPr>
          <a:lstStyle/>
          <a:p>
            <a:pPr>
              <a:defRPr/>
            </a:pPr>
            <a:fld id="{ECA9DFFC-536E-4120-AE29-E51FE1A08999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A2055682-7820-4DBC-9B62-E291EEF69609}"/>
              </a:ext>
            </a:extLst>
          </p:cNvPr>
          <p:cNvCxnSpPr>
            <a:cxnSpLocks/>
          </p:cNvCxnSpPr>
          <p:nvPr/>
        </p:nvCxnSpPr>
        <p:spPr>
          <a:xfrm flipV="1">
            <a:off x="5655423" y="3554704"/>
            <a:ext cx="728609" cy="1788"/>
          </a:xfrm>
          <a:prstGeom prst="straightConnector1">
            <a:avLst/>
          </a:prstGeom>
          <a:ln w="31750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03BD7D5-9307-4DA7-B4AD-2BF17188A2F8}"/>
              </a:ext>
            </a:extLst>
          </p:cNvPr>
          <p:cNvSpPr txBox="1"/>
          <p:nvPr/>
        </p:nvSpPr>
        <p:spPr>
          <a:xfrm>
            <a:off x="47328" y="890788"/>
            <a:ext cx="579237" cy="5616345"/>
          </a:xfrm>
          <a:prstGeom prst="roundRect">
            <a:avLst>
              <a:gd name="adj" fmla="val 26743"/>
            </a:avLst>
          </a:prstGeom>
          <a:noFill/>
          <a:ln w="15875">
            <a:solidFill>
              <a:schemeClr val="accent1"/>
            </a:solidFill>
            <a:prstDash val="sysDot"/>
          </a:ln>
        </p:spPr>
        <p:txBody>
          <a:bodyPr vert="wordArtVert" wrap="none" rtlCol="0">
            <a:spAutoFit/>
          </a:bodyPr>
          <a:lstStyle/>
          <a:p>
            <a:r>
              <a:rPr lang="ru-RU" sz="2000" kern="0" spc="-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itchFamily="34" charset="0"/>
              </a:rPr>
              <a:t>Существующее</a:t>
            </a:r>
            <a:r>
              <a:rPr lang="ru-RU" kern="0" spc="-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kern="0" spc="-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itchFamily="34" charset="0"/>
              </a:rPr>
              <a:t>положение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6490C6-C615-4F38-A062-174C1B58B69E}"/>
              </a:ext>
            </a:extLst>
          </p:cNvPr>
          <p:cNvSpPr txBox="1"/>
          <p:nvPr/>
        </p:nvSpPr>
        <p:spPr>
          <a:xfrm>
            <a:off x="11496600" y="1482078"/>
            <a:ext cx="619743" cy="3893843"/>
          </a:xfrm>
          <a:prstGeom prst="roundRect">
            <a:avLst>
              <a:gd name="adj" fmla="val 26743"/>
            </a:avLst>
          </a:prstGeom>
          <a:noFill/>
          <a:ln w="15875">
            <a:solidFill>
              <a:schemeClr val="accent1"/>
            </a:solidFill>
            <a:prstDash val="sysDot"/>
          </a:ln>
        </p:spPr>
        <p:txBody>
          <a:bodyPr vert="wordArtVert" wrap="none" rtlCol="0">
            <a:spAutoFit/>
          </a:bodyPr>
          <a:lstStyle/>
          <a:p>
            <a:r>
              <a:rPr lang="ru-RU" sz="2000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itchFamily="34" charset="0"/>
              </a:rPr>
              <a:t>Перспектива</a:t>
            </a:r>
          </a:p>
        </p:txBody>
      </p:sp>
      <p:pic>
        <p:nvPicPr>
          <p:cNvPr id="11" name="Рисунок 10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E592403C-0E1D-4ECC-BFF5-065513E4C0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938" y="1394634"/>
            <a:ext cx="3483028" cy="4928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82FBDD73-D92B-4B9B-AB68-9A6936C302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036" y="1224026"/>
            <a:ext cx="3604354" cy="50988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24263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Рисунок 6" descr="фон ИПЭиГ-рр.jpg">
            <a:extLst>
              <a:ext uri="{FF2B5EF4-FFF2-40B4-BE49-F238E27FC236}">
                <a16:creationId xmlns:a16="http://schemas.microsoft.com/office/drawing/2014/main" id="{2689D778-4295-4DB7-99EC-2E4959D7E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368" y="61789"/>
            <a:ext cx="9025631" cy="676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079BE0-F92A-4364-B75A-B1B84B73C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3976" y="400051"/>
            <a:ext cx="6480175" cy="1012825"/>
          </a:xfrm>
        </p:spPr>
        <p:txBody>
          <a:bodyPr/>
          <a:lstStyle/>
          <a:p>
            <a:pPr>
              <a:defRPr/>
            </a:pPr>
            <a:r>
              <a:rPr lang="ru-RU" sz="32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Централизация отопления домов</a:t>
            </a:r>
          </a:p>
        </p:txBody>
      </p:sp>
      <p:sp>
        <p:nvSpPr>
          <p:cNvPr id="4" name="Содержимое 2">
            <a:extLst>
              <a:ext uri="{FF2B5EF4-FFF2-40B4-BE49-F238E27FC236}">
                <a16:creationId xmlns:a16="http://schemas.microsoft.com/office/drawing/2014/main" id="{E76D16E9-93CC-44CF-8D28-79D97DC76A63}"/>
              </a:ext>
            </a:extLst>
          </p:cNvPr>
          <p:cNvSpPr txBox="1">
            <a:spLocks/>
          </p:cNvSpPr>
          <p:nvPr/>
        </p:nvSpPr>
        <p:spPr>
          <a:xfrm>
            <a:off x="3863976" y="1447800"/>
            <a:ext cx="6480175" cy="4933950"/>
          </a:xfrm>
          <a:prstGeom prst="rect">
            <a:avLst/>
          </a:prstGeom>
        </p:spPr>
        <p:txBody>
          <a:bodyPr/>
          <a:lstStyle/>
          <a:p>
            <a:pPr marL="365760" indent="-283464">
              <a:lnSpc>
                <a:spcPct val="80000"/>
              </a:lnSpc>
              <a:buFont typeface="Wingdings" pitchFamily="2" charset="2"/>
              <a:buChar char="ü"/>
              <a:defRPr/>
            </a:pPr>
            <a:endParaRPr lang="ru-RU" sz="15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FFF238F-CAA8-4EBD-B95F-B85658400127}"/>
              </a:ext>
            </a:extLst>
          </p:cNvPr>
          <p:cNvSpPr/>
          <p:nvPr/>
        </p:nvSpPr>
        <p:spPr>
          <a:xfrm>
            <a:off x="4008438" y="1389063"/>
            <a:ext cx="6335712" cy="470376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271463" algn="just">
              <a:lnSpc>
                <a:spcPct val="80000"/>
              </a:lnSpc>
              <a:buFont typeface="Wingdings" pitchFamily="2" charset="2"/>
              <a:buChar char="ü"/>
              <a:defRPr/>
            </a:pPr>
            <a:r>
              <a:rPr lang="ru-RU" sz="2200" dirty="0"/>
              <a:t>Предлагается при разработке общегородского плана природоохранных мероприятий по достижению допустимого уровня загрязнения воздушного бассейна города учесть необходимость поэтапной централизации отопления домов и постепенного сокращения выбросов ЗВ в атмосферу от АИТ. </a:t>
            </a:r>
          </a:p>
          <a:p>
            <a:pPr indent="-271463" algn="just">
              <a:lnSpc>
                <a:spcPct val="80000"/>
              </a:lnSpc>
              <a:buFont typeface="Wingdings" pitchFamily="2" charset="2"/>
              <a:buChar char="ü"/>
              <a:defRPr/>
            </a:pPr>
            <a:endParaRPr lang="ru-RU" sz="2200" dirty="0"/>
          </a:p>
          <a:p>
            <a:pPr indent="-271463" algn="just">
              <a:lnSpc>
                <a:spcPct val="80000"/>
              </a:lnSpc>
              <a:buFont typeface="Wingdings" pitchFamily="2" charset="2"/>
              <a:buChar char="ü"/>
              <a:defRPr/>
            </a:pPr>
            <a:r>
              <a:rPr lang="ru-RU" sz="2200" dirty="0"/>
              <a:t>Подробная, технически и экономически обоснованная схема поэтапной централизации отопления домов, учитывающая особенности их расположения и особенности рельефа местности, может быть разработана в рамках общей схемы теплоснабжения города. Разработка такой схемы также должна быть предусмотрена в общегородском плане природоохранных мероприятий.</a:t>
            </a:r>
          </a:p>
        </p:txBody>
      </p:sp>
      <p:pic>
        <p:nvPicPr>
          <p:cNvPr id="51206" name="Picture 10" descr="C:\Users\levkin\AppData\Local\Microsoft\Windows\Temporary Internet Files\Content.IE5\PZLLL7SM\MC900239593[1].wmf">
            <a:extLst>
              <a:ext uri="{FF2B5EF4-FFF2-40B4-BE49-F238E27FC236}">
                <a16:creationId xmlns:a16="http://schemas.microsoft.com/office/drawing/2014/main" id="{D0ADA138-8097-4A56-8DC6-498C7C0D5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620713"/>
            <a:ext cx="107950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6" descr="C:\Users\levkin\AppData\Local\Microsoft\Windows\Temporary Internet Files\Content.IE5\2ZZPWK49\MC900281760[1].wmf">
            <a:extLst>
              <a:ext uri="{FF2B5EF4-FFF2-40B4-BE49-F238E27FC236}">
                <a16:creationId xmlns:a16="http://schemas.microsoft.com/office/drawing/2014/main" id="{11F46FE7-CD10-473B-AED1-A2DFB89CF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2276476"/>
            <a:ext cx="1079500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трелка вниз 7">
            <a:extLst>
              <a:ext uri="{FF2B5EF4-FFF2-40B4-BE49-F238E27FC236}">
                <a16:creationId xmlns:a16="http://schemas.microsoft.com/office/drawing/2014/main" id="{81316C17-1E6B-4947-9357-E333C2B6D0B6}"/>
              </a:ext>
            </a:extLst>
          </p:cNvPr>
          <p:cNvSpPr/>
          <p:nvPr/>
        </p:nvSpPr>
        <p:spPr>
          <a:xfrm>
            <a:off x="2495550" y="1628776"/>
            <a:ext cx="431800" cy="576263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91344" y="188640"/>
            <a:ext cx="11521280" cy="107997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700" dirty="0">
                <a:solidFill>
                  <a:schemeClr val="bg2">
                    <a:lumMod val="50000"/>
                  </a:schemeClr>
                </a:solidFill>
                <a:latin typeface="Arial Narrow" pitchFamily="34" charset="0"/>
                <a:ea typeface="+mj-ea"/>
                <a:cs typeface="+mj-cs"/>
              </a:rPr>
              <a:t>Использование результатов сводных расчетов загрязнения атмосферы </a:t>
            </a:r>
            <a:r>
              <a:rPr lang="ru-RU" sz="40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при разработке схем теплоснабжения городов</a:t>
            </a:r>
            <a:endParaRPr lang="ru-RU" sz="3700" dirty="0">
              <a:solidFill>
                <a:schemeClr val="bg2">
                  <a:lumMod val="50000"/>
                </a:schemeClr>
              </a:solidFill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4552" y="6381328"/>
            <a:ext cx="830015" cy="222381"/>
          </a:xfrm>
          <a:prstGeom prst="rect">
            <a:avLst/>
          </a:prstGeom>
        </p:spPr>
      </p:pic>
      <p:sp>
        <p:nvSpPr>
          <p:cNvPr id="17" name="Содержимое 2"/>
          <p:cNvSpPr txBox="1">
            <a:spLocks/>
          </p:cNvSpPr>
          <p:nvPr/>
        </p:nvSpPr>
        <p:spPr>
          <a:xfrm>
            <a:off x="603682" y="2068497"/>
            <a:ext cx="10460870" cy="4312831"/>
          </a:xfrm>
          <a:prstGeom prst="rect">
            <a:avLst/>
          </a:prstGeom>
        </p:spPr>
        <p:txBody>
          <a:bodyPr/>
          <a:lstStyle/>
          <a:p>
            <a:pPr marL="365760" indent="-283464">
              <a:spcAft>
                <a:spcPts val="1200"/>
              </a:spcAft>
              <a:buFont typeface="Wingdings" pitchFamily="2" charset="2"/>
              <a:buChar char="q"/>
              <a:defRPr/>
            </a:pPr>
            <a:r>
              <a:rPr lang="ru-RU" sz="2400" dirty="0">
                <a:solidFill>
                  <a:srgbClr val="0070C0"/>
                </a:solidFill>
                <a:latin typeface="Arial Narrow" pitchFamily="34" charset="0"/>
              </a:rPr>
              <a:t>Позволит прогнозировать уровни загрязнения атмосферы.</a:t>
            </a:r>
          </a:p>
          <a:p>
            <a:pPr marL="365760" indent="-283464">
              <a:spcAft>
                <a:spcPts val="1200"/>
              </a:spcAft>
              <a:buFont typeface="Wingdings" pitchFamily="2" charset="2"/>
              <a:buChar char="q"/>
              <a:defRPr/>
            </a:pPr>
            <a:r>
              <a:rPr lang="ru-RU" sz="2400" dirty="0">
                <a:solidFill>
                  <a:srgbClr val="0070C0"/>
                </a:solidFill>
                <a:latin typeface="Arial Narrow" pitchFamily="34" charset="0"/>
              </a:rPr>
              <a:t>Определять допустимые вклады в загрязнение атмосферного воздуха.</a:t>
            </a:r>
          </a:p>
          <a:p>
            <a:pPr marL="365760" indent="-283464">
              <a:spcAft>
                <a:spcPts val="1200"/>
              </a:spcAft>
              <a:buFont typeface="Wingdings" pitchFamily="2" charset="2"/>
              <a:buChar char="q"/>
              <a:defRPr/>
            </a:pPr>
            <a:r>
              <a:rPr lang="ru-RU" sz="2400" dirty="0">
                <a:solidFill>
                  <a:srgbClr val="0070C0"/>
                </a:solidFill>
                <a:latin typeface="Arial Narrow" pitchFamily="34" charset="0"/>
              </a:rPr>
              <a:t>Обосновать с экологической точки зрения управленческие решения:</a:t>
            </a:r>
          </a:p>
          <a:p>
            <a:pPr marL="425196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0070C0"/>
                </a:solidFill>
                <a:latin typeface="Arial Narrow" pitchFamily="34" charset="0"/>
              </a:rPr>
              <a:t>Генеральных схем развития города (транспорт, теплоснабжение, производительные силы, СЗЗ);</a:t>
            </a:r>
          </a:p>
          <a:p>
            <a:pPr marL="425196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0070C0"/>
                </a:solidFill>
                <a:latin typeface="Arial Narrow" pitchFamily="34" charset="0"/>
              </a:rPr>
              <a:t>Градостроительных регламентов;</a:t>
            </a:r>
          </a:p>
          <a:p>
            <a:pPr marL="425196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0070C0"/>
                </a:solidFill>
                <a:latin typeface="Arial Narrow" pitchFamily="34" charset="0"/>
              </a:rPr>
              <a:t>Инвестиционных проектов и др.</a:t>
            </a:r>
          </a:p>
        </p:txBody>
      </p:sp>
    </p:spTree>
    <p:extLst>
      <p:ext uri="{BB962C8B-B14F-4D97-AF65-F5344CB8AC3E}">
        <p14:creationId xmlns:p14="http://schemas.microsoft.com/office/powerpoint/2010/main" val="330868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EA3C3A-90FC-4D68-A70F-F0DD76E5290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64552" y="6381328"/>
            <a:ext cx="830015" cy="222381"/>
          </a:xfrm>
          <a:prstGeom prst="rect">
            <a:avLst/>
          </a:prstGeom>
        </p:spPr>
      </p:pic>
      <p:pic>
        <p:nvPicPr>
          <p:cNvPr id="5" name="Рисунок 5" descr="new ИПЭиГ 2015.png">
            <a:extLst>
              <a:ext uri="{FF2B5EF4-FFF2-40B4-BE49-F238E27FC236}">
                <a16:creationId xmlns:a16="http://schemas.microsoft.com/office/drawing/2014/main" id="{FC05ECBA-70A7-4109-85BA-79DAB828FC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7368" y="4837004"/>
            <a:ext cx="2463800" cy="160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4757" name="TextBox 2">
            <a:extLst>
              <a:ext uri="{FF2B5EF4-FFF2-40B4-BE49-F238E27FC236}">
                <a16:creationId xmlns:a16="http://schemas.microsoft.com/office/drawing/2014/main" id="{B054E94D-8821-4722-84DE-7DA0FAA9A970}"/>
              </a:ext>
            </a:extLst>
          </p:cNvPr>
          <p:cNvGraphicFramePr/>
          <p:nvPr/>
        </p:nvGraphicFramePr>
        <p:xfrm>
          <a:off x="2135560" y="1484314"/>
          <a:ext cx="7705353" cy="4401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1700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trans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1576" cy="628105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1071" y="480615"/>
            <a:ext cx="6359434" cy="117565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Разработка и актуализация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СХЕМ ТЕПЛОСНАБЖЕНИЯ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11629" y="1757480"/>
            <a:ext cx="976448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/>
              <a:t>СХЕМЫ ТЕПЛОСНАБЖЕНИЯ</a:t>
            </a:r>
            <a:r>
              <a:rPr lang="ru-RU" dirty="0"/>
              <a:t> разрабатываются в целях </a:t>
            </a:r>
            <a:r>
              <a:rPr lang="ru-RU" sz="2000" i="1" u="sng" dirty="0"/>
              <a:t>удовлетворения спроса на тепловую энергию (мощность) и теплоноситель, обеспечения надежного теплоснабжения наиболее экономичным способом при минимальном вредном воздействии на окружающую среду, а также экономического стимулирования развития систем теплоснабжения и внедрения энергосберегающих технологий, с учетом особенностей правового регулирования</a:t>
            </a:r>
            <a:r>
              <a:rPr lang="ru-RU" dirty="0"/>
              <a:t>, установленных </a:t>
            </a:r>
            <a:r>
              <a:rPr lang="ru-RU" b="1" dirty="0"/>
              <a:t>Федеральным законом "О теплоснабжении"</a:t>
            </a:r>
            <a:r>
              <a:rPr lang="ru-RU" dirty="0"/>
              <a:t> для ценовых зон теплоснабжения.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11071" y="4411074"/>
            <a:ext cx="92321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F6CC0"/>
                </a:solidFill>
                <a:latin typeface="Arial,Bold"/>
              </a:rPr>
              <a:t>Постановление Правительства РФ от 22 февраля 2012 г. N 154</a:t>
            </a:r>
          </a:p>
          <a:p>
            <a:pPr algn="ctr"/>
            <a:r>
              <a:rPr lang="ru-RU" sz="2000" b="1" dirty="0">
                <a:solidFill>
                  <a:srgbClr val="0F6CC0"/>
                </a:solidFill>
                <a:latin typeface="Arial,Bold"/>
              </a:rPr>
              <a:t> "О требованиях к схемам теплоснабжения, порядку их разработки и утверждения" </a:t>
            </a:r>
          </a:p>
          <a:p>
            <a:pPr algn="ctr"/>
            <a:r>
              <a:rPr lang="ru-RU" sz="2000" b="1" dirty="0">
                <a:solidFill>
                  <a:srgbClr val="0F6CC0"/>
                </a:solidFill>
                <a:latin typeface="Arial,Bold"/>
              </a:rPr>
              <a:t>(с изменениями и дополнениями от 18 марта 2025 года)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856" y="4316236"/>
            <a:ext cx="1513114" cy="15131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407AF6D-5EAB-4FCE-9D74-B140AB98A80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064552" y="6381328"/>
            <a:ext cx="830015" cy="222381"/>
          </a:xfrm>
          <a:prstGeom prst="rect">
            <a:avLst/>
          </a:prstGeom>
        </p:spPr>
      </p:pic>
      <p:sp>
        <p:nvSpPr>
          <p:cNvPr id="8" name="Номер слайда 8">
            <a:extLst>
              <a:ext uri="{FF2B5EF4-FFF2-40B4-BE49-F238E27FC236}">
                <a16:creationId xmlns:a16="http://schemas.microsoft.com/office/drawing/2014/main" id="{106EB499-4126-41B9-B2BD-D250BB24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6776" y="6480495"/>
            <a:ext cx="2844800" cy="365125"/>
          </a:xfrm>
        </p:spPr>
        <p:txBody>
          <a:bodyPr/>
          <a:lstStyle/>
          <a:p>
            <a:pPr>
              <a:defRPr/>
            </a:pPr>
            <a:r>
              <a:rPr lang="ru-RU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10636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8">
            <a:extLst>
              <a:ext uri="{FF2B5EF4-FFF2-40B4-BE49-F238E27FC236}">
                <a16:creationId xmlns:a16="http://schemas.microsoft.com/office/drawing/2014/main" id="{106EB499-4126-41B9-B2BD-D250BB24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2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51431" y="312886"/>
            <a:ext cx="8969375" cy="729983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chemeClr val="tx1"/>
                </a:solidFill>
              </a:rPr>
              <a:t>НОРМАТИВНАЯ БАЗА</a:t>
            </a:r>
            <a:br>
              <a:rPr lang="ru-RU" sz="3200" dirty="0">
                <a:solidFill>
                  <a:schemeClr val="tx1"/>
                </a:solidFill>
              </a:rPr>
            </a:br>
            <a:r>
              <a:rPr lang="ru-RU" sz="3200" dirty="0">
                <a:solidFill>
                  <a:schemeClr val="tx1"/>
                </a:solidFill>
              </a:rPr>
              <a:t>по схемам теплоснабжения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6201" y="1214569"/>
            <a:ext cx="994460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1700" b="1" dirty="0"/>
              <a:t>Федеральный закон от 27 июля 2010 г. N 190-ФЗ «</a:t>
            </a:r>
            <a:r>
              <a:rPr lang="ru-RU" sz="1700" b="1" i="1" dirty="0"/>
              <a:t>О теплоснабжении</a:t>
            </a:r>
            <a:r>
              <a:rPr lang="ru-RU" sz="1700" b="1" dirty="0"/>
              <a:t>» (с изменениями и дополнениями от 8 августа 2024 года)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1700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1700" b="1" dirty="0"/>
              <a:t>ПОСТАНОВЛЕНИЕ ПРАВИТЕЛЬСТВА РФ ОТ 22 ФЕВРАЛЯ 2012 Г. N 154 </a:t>
            </a:r>
            <a:r>
              <a:rPr lang="ru-RU" sz="1700" b="1" i="1" dirty="0"/>
              <a:t>«О требованиях к схемам теплоснабжения, порядку их разработки и утверждения» </a:t>
            </a:r>
            <a:r>
              <a:rPr lang="ru-RU" sz="1700" b="1" dirty="0"/>
              <a:t>(с изменениями и дополнениями от 18 марта 2025 года)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1700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1700" b="1" dirty="0"/>
              <a:t>ПРИКАЗ МИНИСТЕРСТВА ЭНЕРГЕТИКИ РФ ОТ 5 МАРТА 2019 Г. N 212 </a:t>
            </a:r>
            <a:r>
              <a:rPr lang="ru-RU" sz="1700" b="1" i="1" dirty="0"/>
              <a:t>«Об утверждении Методических указаний по разработке схем теплоснабжения» </a:t>
            </a:r>
            <a:r>
              <a:rPr lang="ru-RU" sz="1700" b="1" dirty="0"/>
              <a:t>(с изменениями и дополнениями от 11 сентября 2025 года)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1700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1700" b="1" dirty="0"/>
              <a:t>НАЦИОНАЛЬНЫЙ СТАНДАРТ РФ ГОСТ Р 70389-2022 </a:t>
            </a:r>
            <a:r>
              <a:rPr lang="ru-RU" sz="1700" b="1" i="1" dirty="0"/>
              <a:t>«Схемы теплоснабжения городов. Процессы разработки и актуализации. Технические условия на закупку» (у</a:t>
            </a:r>
            <a:r>
              <a:rPr lang="ru-RU" sz="1700" b="1" dirty="0"/>
              <a:t>тв. и введен в действие приказом Федерального агентства по техническому регулированию и метрологии от 10 октября 2022 г. N 1096-ст) (введен 1 мая 2023 года)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1700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1700" b="1" dirty="0"/>
              <a:t>Письмо Министерства энергетики РФ от 15 апреля 2020 г. N МЮ-4343/09 "Об утверждении схем теплоснабжения поселений, городских округов"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407AF6D-5EAB-4FCE-9D74-B140AB98A80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64552" y="6381328"/>
            <a:ext cx="830015" cy="2223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386" y="1996257"/>
            <a:ext cx="1423723" cy="13832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072" y="3450625"/>
            <a:ext cx="1746782" cy="12069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8649" y="4614899"/>
            <a:ext cx="1337628" cy="133762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7995" y="312886"/>
            <a:ext cx="1513114" cy="151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682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fb.ru/misc/i/gallery/7450/18417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657" y="886191"/>
            <a:ext cx="3743714" cy="445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5944" y="936750"/>
            <a:ext cx="735874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Схема теплоснабжения </a:t>
            </a:r>
            <a:r>
              <a:rPr lang="ru-RU" sz="2000" dirty="0"/>
              <a:t>- документ, содержащий предпроектные материалы по обоснованию эффективного и безопасного функционирования систем теплоснабжения поселения, муниципального округа, городского округа, города федерального значения, их развития с учетом правового регулирования в области энергосбережения и повышения энергетической эффективности и утверждаемый правовым актом, не имеющим нормативного характера, федерального органа исполнительной власти, уполномоченного Правительством Российской Федерации на реализацию государственной политики в сфере теплоснабжения (далее - федеральный орган исполнительной власти, уполномоченный на реализацию государственной политики в сфере теплоснабжения), или органа местного самоуправления.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29EE2A-3BA0-49D9-910C-EE55BDB6524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64552" y="6381328"/>
            <a:ext cx="830015" cy="22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978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714" y="112451"/>
            <a:ext cx="5018314" cy="587458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769429" y="845126"/>
            <a:ext cx="6096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b="1" dirty="0"/>
              <a:t>Настоящий документ устанавливает требования к составу схем теплоснабжения</a:t>
            </a:r>
            <a:r>
              <a:rPr lang="ru-RU" sz="2000" dirty="0"/>
              <a:t> (актуализированных схем теплоснабжения) поселений, муниципальных округов, городских округов, городов федерального значения, разрабатываемых в целях удовлетворения спроса на тепловую энергию (мощность) и теплоноситель, обеспечения надежного теплоснабжения наиболее экономичным способом </a:t>
            </a:r>
            <a:r>
              <a:rPr lang="ru-RU" sz="2000" b="1" dirty="0"/>
              <a:t>при минимальном вредном воздействии на окружающую среду</a:t>
            </a:r>
            <a:r>
              <a:rPr lang="ru-RU" sz="2000" dirty="0"/>
              <a:t>, а также экономического стимулирования развития систем теплоснабжения и внедрения энергосберегающих технологий, с учетом особенностей правового регулирования, установленных Федеральным законом "О теплоснабжении" для ценовых зон теплоснабжения.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660D8A-2685-4466-8C17-89715270C15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64552" y="6381328"/>
            <a:ext cx="830015" cy="22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574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8721" y="766449"/>
            <a:ext cx="5442074" cy="43883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4379" y="915373"/>
            <a:ext cx="644434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Настоящие Методические указания по разработке схем теплоснабжения устанавливают единые правила разработки схем (актуализированных схем) теплоснабжения</a:t>
            </a:r>
            <a:r>
              <a:rPr lang="ru-RU" dirty="0"/>
              <a:t>, включая правила разработки обосновывающих материалов к ним уполномоченными органами местного самоуправления поселений, муниципальных округов, городских округов, уполномоченными органами исполнительной власти городов федерального значения, юридическими лицами в соответствии с постановлением Правительства Российской Федерации от 22 февраля 2012 г. N 154 "О требованиях к схемам теплоснабжения, порядку их разработки и утверждения", положениями Федерального закона от 27 июля 2010 г. N 190-ФЗ "О теплоснабжении", а также предусмотренными указанными нормативными правовыми актами особенностями для поселений, муниципальных округов, городских округов, городов федерального значения, отнесенных к ценовым зонам теплоснабжения.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40B72D-A6B0-4B34-8DEF-1B177A386AE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64552" y="6381328"/>
            <a:ext cx="830015" cy="22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857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1" y="261256"/>
            <a:ext cx="4649871" cy="572180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236028" y="261256"/>
            <a:ext cx="65532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/>
              <a:t>Настоящий стандарт применяется при подготовке технического задания на разработку и актуализацию схем теплоснабжения поселений, городских округов, имеющих системы централизованного теплоснабжения.</a:t>
            </a:r>
          </a:p>
          <a:p>
            <a:endParaRPr lang="ru-RU" sz="1600" dirty="0"/>
          </a:p>
          <a:p>
            <a:r>
              <a:rPr lang="ru-RU" sz="1600" dirty="0"/>
              <a:t>Необходимость разработки настоящего стандарта обусловлена</a:t>
            </a:r>
          </a:p>
          <a:p>
            <a:pPr algn="just"/>
            <a:r>
              <a:rPr lang="ru-RU" sz="1600" dirty="0"/>
              <a:t>повышением требований к техническому уровню и качеству схем теплоснабжения, в том числе связанных с изменениями и дополнениями нормативных документов в области разработки схем теплоснабжения.</a:t>
            </a:r>
          </a:p>
          <a:p>
            <a:pPr algn="just"/>
            <a:endParaRPr lang="ru-RU" sz="1600" dirty="0"/>
          </a:p>
          <a:p>
            <a:pPr algn="just"/>
            <a:r>
              <a:rPr lang="ru-RU" sz="1600" dirty="0"/>
              <a:t>В силу технологического взаимовлияния и экономической взаимозависимости процессов повышения надежности теплоснабжения, изменения параметров теплоносителя, замены топлива, </a:t>
            </a:r>
            <a:r>
              <a:rPr lang="ru-RU" sz="1600" b="1" dirty="0"/>
              <a:t>экологического воздействия объектов теплоснабжения на окружающую среду</a:t>
            </a:r>
            <a:r>
              <a:rPr lang="ru-RU" sz="1600" dirty="0"/>
              <a:t>, процессов энергосбережения у потребителей и поставщиков, создания </a:t>
            </a:r>
            <a:r>
              <a:rPr lang="ru-RU" sz="1600" dirty="0">
                <a:solidFill>
                  <a:srgbClr val="FF0000"/>
                </a:solidFill>
              </a:rPr>
              <a:t>де</a:t>
            </a:r>
            <a:r>
              <a:rPr lang="ru-RU" sz="1600" dirty="0"/>
              <a:t>централизованных систем отопления и систем отопления и горячего водоснабжения (ГВС), изменения схем подключения потребителей, а также инвестиционных процессов в техническом задании на разработку схемы теплоснабжения невозможно сформулировать конкретные требования к большинству принимаемых в схеме теплоснабжения решений, включая мощность системы и отдельных объектов, ввод новых объектов, их характеристики и места размещения, распределение тепловой нагрузки и т.д.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CC7D6A-1563-4070-B093-F017F786FC6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64552" y="6381328"/>
            <a:ext cx="830015" cy="22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055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7409" y="627564"/>
            <a:ext cx="92170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4000" dirty="0">
                <a:solidFill>
                  <a:srgbClr val="4472C4">
                    <a:lumMod val="75000"/>
                  </a:srgbClr>
                </a:solidFill>
                <a:latin typeface="Arial Narrow" pitchFamily="34" charset="0"/>
              </a:rPr>
              <a:t>Целевое назначение сводных расчетов загрязнения атмосферного воздуха для городов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136429" y="2278173"/>
            <a:ext cx="7280384" cy="3450613"/>
          </a:xfrm>
          <a:prstGeom prst="rect">
            <a:avLst/>
          </a:prstGeo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indent="-228600" algn="just">
              <a:buFont typeface="Arial" panose="020B0604020202020204" pitchFamily="34" charset="0"/>
              <a:buChar char="•"/>
            </a:pPr>
            <a:r>
              <a:rPr lang="ru-RU" sz="2300" dirty="0">
                <a:solidFill>
                  <a:srgbClr val="002060"/>
                </a:solidFill>
                <a:latin typeface="Arial Narrow" panose="020B0606020202030204" pitchFamily="34" charset="0"/>
              </a:rPr>
              <a:t>Целевое назначение состоит в получении данных для:</a:t>
            </a:r>
          </a:p>
          <a:p>
            <a:pPr marL="800100" lvl="1" indent="-2286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государственного регулирования выбросов загрязняющих веществ в атмосферный воздух;</a:t>
            </a:r>
          </a:p>
          <a:p>
            <a:pPr marL="800100" lvl="1" indent="-2286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принятия управленческих решений по вопросам развития городских округов; </a:t>
            </a:r>
          </a:p>
          <a:p>
            <a:pPr marL="800100" lvl="1" indent="-2286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согласования размещения производственных и социальных объектов;</a:t>
            </a:r>
          </a:p>
          <a:p>
            <a:pPr marL="800100" lvl="1" indent="-2286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проектирования и реконструкции дорожной сети городских округов;</a:t>
            </a:r>
          </a:p>
          <a:p>
            <a:pPr marL="800100" lvl="1" indent="-22860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управления транспортными потоками в городских округах.</a:t>
            </a:r>
          </a:p>
        </p:txBody>
      </p:sp>
      <p:pic>
        <p:nvPicPr>
          <p:cNvPr id="14" name="Graphic 13" descr="Флажок">
            <a:extLst>
              <a:ext uri="{FF2B5EF4-FFF2-40B4-BE49-F238E27FC236}">
                <a16:creationId xmlns:a16="http://schemas.microsoft.com/office/drawing/2014/main" id="{5A10E8EE-2C98-4CE7-8010-33E09CD107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13987" y="2857501"/>
            <a:ext cx="1142998" cy="1142998"/>
          </a:xfrm>
          <a:prstGeom prst="rect">
            <a:avLst/>
          </a:prstGeom>
        </p:spPr>
      </p:pic>
      <p:sp>
        <p:nvSpPr>
          <p:cNvPr id="10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10341428" y="6356350"/>
            <a:ext cx="101237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ECA9DFFC-536E-4120-AE29-E51FE1A08999}" type="slidenum">
              <a:rPr lang="en-US" smtClean="0">
                <a:solidFill>
                  <a:srgbClr val="FFFFFF"/>
                </a:solidFill>
              </a:rPr>
              <a:pPr>
                <a:spcAft>
                  <a:spcPts val="600"/>
                </a:spcAft>
                <a:defRPr/>
              </a:pPr>
              <a:t>8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064552" y="6381328"/>
            <a:ext cx="830015" cy="222381"/>
          </a:xfrm>
          <a:prstGeom prst="rect">
            <a:avLst/>
          </a:prstGeom>
        </p:spPr>
      </p:pic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3DAC1E2-554B-4818-B817-28ADFB1C32D7}"/>
              </a:ext>
            </a:extLst>
          </p:cNvPr>
          <p:cNvSpPr txBox="1">
            <a:spLocks/>
          </p:cNvSpPr>
          <p:nvPr/>
        </p:nvSpPr>
        <p:spPr>
          <a:xfrm>
            <a:off x="9336776" y="648049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CA9DFFC-536E-4120-AE29-E51FE1A08999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ECA9DFFC-536E-4120-AE29-E51FE1A08999}" type="slidenum">
              <a:rPr lang="en-US" smtClean="0"/>
              <a:pPr>
                <a:spcAft>
                  <a:spcPts val="600"/>
                </a:spcAft>
                <a:defRPr/>
              </a:pPr>
              <a:t>9</a:t>
            </a:fld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64552" y="6381328"/>
            <a:ext cx="830015" cy="2223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7369" y="116632"/>
            <a:ext cx="11377263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ru-RU" sz="3700" kern="1200">
                <a:solidFill>
                  <a:srgbClr val="4472C4">
                    <a:lumMod val="75000"/>
                  </a:srgbClr>
                </a:solidFill>
                <a:latin typeface="Arial Narrow" pitchFamily="34" charset="0"/>
                <a:ea typeface="+mn-ea"/>
                <a:cs typeface="+mn-cs"/>
              </a:rPr>
              <a:t>Сводный банк данных источников выбросов</a:t>
            </a:r>
            <a:endParaRPr lang="ru-RU" sz="3700"/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8D3E74B0-6555-446A-B018-029B92CFF8DB}"/>
              </a:ext>
            </a:extLst>
          </p:cNvPr>
          <p:cNvGraphicFramePr/>
          <p:nvPr/>
        </p:nvGraphicFramePr>
        <p:xfrm>
          <a:off x="1139270" y="823769"/>
          <a:ext cx="9937104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Номер слайда 8">
            <a:extLst>
              <a:ext uri="{FF2B5EF4-FFF2-40B4-BE49-F238E27FC236}">
                <a16:creationId xmlns:a16="http://schemas.microsoft.com/office/drawing/2014/main" id="{80D438D9-4EE0-4C62-AB82-A2F13590F8D3}"/>
              </a:ext>
            </a:extLst>
          </p:cNvPr>
          <p:cNvSpPr txBox="1">
            <a:spLocks/>
          </p:cNvSpPr>
          <p:nvPr/>
        </p:nvSpPr>
        <p:spPr>
          <a:xfrm>
            <a:off x="9336776" y="648049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CA9DFFC-536E-4120-AE29-E51FE1A08999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010539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735</TotalTime>
  <Words>1390</Words>
  <Application>Microsoft Office PowerPoint</Application>
  <PresentationFormat>Широкоэкранный</PresentationFormat>
  <Paragraphs>180</Paragraphs>
  <Slides>19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Arial Narrow</vt:lpstr>
      <vt:lpstr>Arial,Bold</vt:lpstr>
      <vt:lpstr>Calibri</vt:lpstr>
      <vt:lpstr>Calibri Light</vt:lpstr>
      <vt:lpstr>Wingdings</vt:lpstr>
      <vt:lpstr>Ретро</vt:lpstr>
      <vt:lpstr>Презентация PowerPoint</vt:lpstr>
      <vt:lpstr>Разработка и актуализация  СХЕМ ТЕПЛОСНАБЖЕНИЯ </vt:lpstr>
      <vt:lpstr>НОРМАТИВНАЯ БАЗА по схемам теплоснабжения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Распределения полей максимальных приземных концентраций бенз(а)пирена  в г. Красноярске</vt:lpstr>
      <vt:lpstr>Распределения полей максимальных приземных концентраций пыли неорганической с содержанием SiO2 &lt; 20% в г. Красноярске</vt:lpstr>
      <vt:lpstr>Презентация PowerPoint</vt:lpstr>
      <vt:lpstr>Презентация PowerPoint</vt:lpstr>
      <vt:lpstr>Презентация PowerPoint</vt:lpstr>
      <vt:lpstr>Централизация отопления домов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Тимин Сергей Дмитриевич</dc:creator>
  <cp:lastModifiedBy>Волкодаева Марина Владимировна</cp:lastModifiedBy>
  <cp:revision>51</cp:revision>
  <dcterms:created xsi:type="dcterms:W3CDTF">2025-09-22T11:18:42Z</dcterms:created>
  <dcterms:modified xsi:type="dcterms:W3CDTF">2025-10-06T16:00:24Z</dcterms:modified>
</cp:coreProperties>
</file>