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sldIdLst>
    <p:sldId id="256" r:id="rId2"/>
    <p:sldId id="572" r:id="rId3"/>
    <p:sldId id="573" r:id="rId4"/>
    <p:sldId id="261" r:id="rId5"/>
    <p:sldId id="257" r:id="rId6"/>
    <p:sldId id="575" r:id="rId7"/>
    <p:sldId id="297" r:id="rId8"/>
    <p:sldId id="546" r:id="rId9"/>
    <p:sldId id="258" r:id="rId10"/>
    <p:sldId id="580" r:id="rId11"/>
    <p:sldId id="582" r:id="rId12"/>
    <p:sldId id="583" r:id="rId13"/>
    <p:sldId id="570" r:id="rId14"/>
    <p:sldId id="584" r:id="rId15"/>
    <p:sldId id="579" r:id="rId16"/>
    <p:sldId id="566" r:id="rId17"/>
    <p:sldId id="551" r:id="rId18"/>
    <p:sldId id="574" r:id="rId19"/>
    <p:sldId id="259" r:id="rId20"/>
    <p:sldId id="568" r:id="rId21"/>
    <p:sldId id="266" r:id="rId22"/>
    <p:sldId id="270" r:id="rId23"/>
    <p:sldId id="263" r:id="rId24"/>
    <p:sldId id="264" r:id="rId25"/>
    <p:sldId id="260" r:id="rId26"/>
    <p:sldId id="458" r:id="rId27"/>
    <p:sldId id="578" r:id="rId28"/>
    <p:sldId id="272" r:id="rId29"/>
    <p:sldId id="558" r:id="rId30"/>
    <p:sldId id="268" r:id="rId31"/>
    <p:sldId id="559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5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69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357CF-B7D8-4B07-AA6F-0CD8AAEC5A7E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8B07E6-C214-437B-9708-3142367337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777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110170-C279-42A0-879E-62D89C2696A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DE8977-D95C-4C82-A7C5-E00762E8B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6802D74-85D6-4D4F-AA14-A01A880896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C10D40-1C14-4A94-AFD8-0301006C9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7150D-E2F3-4973-A716-28A08AD3ED2B}" type="datetime1">
              <a:rPr lang="ru-RU" smtClean="0"/>
              <a:t>06.10.2025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6BFA85-41F8-4261-ACC4-FC7FC46CE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8F7004-1C69-4D1F-8AB1-E97CBC94C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5566-8321-437B-88CC-E5260AFD49FE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D5603E-83BB-42CF-B78B-63290DCD4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84" y="281378"/>
            <a:ext cx="1016232" cy="101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96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F7D9DE-3DB6-44AD-BB0E-86BC609D1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8496F7-5B12-45AE-A7BA-D408239CDF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69828E-BAB9-4715-BE10-A208FF9D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47A7F-E936-4077-B439-6F684D5C536C}" type="datetime1">
              <a:rPr lang="ru-RU" smtClean="0"/>
              <a:t>06.10.2025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C691BF-C9EF-4879-8B40-9BE5B8088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93B1DC-CA62-4559-A752-726C625DC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5566-8321-437B-88CC-E5260AFD49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942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10619BB-1720-4E6D-B967-D05B20A47C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96CB80-67CB-4DFB-833C-28EBC36A56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66B56D-23BB-48A6-AC82-43B494CA9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AC3F9-96B9-40D4-9E64-D522BF6A234D}" type="datetime1">
              <a:rPr lang="ru-RU" smtClean="0"/>
              <a:t>06.10.2025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F7A558-39F9-45A1-A532-26F54C2F4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BE03F8-173F-4E95-8B4E-08F6C95B1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5566-8321-437B-88CC-E5260AFD49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480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3580934" y="647700"/>
            <a:ext cx="7943610" cy="5505450"/>
          </a:xfrm>
          <a:custGeom>
            <a:avLst/>
            <a:gdLst>
              <a:gd name="connsiteX0" fmla="*/ 0 w 15889288"/>
              <a:gd name="connsiteY0" fmla="*/ 0 h 11010900"/>
              <a:gd name="connsiteX1" fmla="*/ 15889288 w 15889288"/>
              <a:gd name="connsiteY1" fmla="*/ 0 h 11010900"/>
              <a:gd name="connsiteX2" fmla="*/ 15889288 w 15889288"/>
              <a:gd name="connsiteY2" fmla="*/ 11010900 h 11010900"/>
              <a:gd name="connsiteX3" fmla="*/ 0 w 15889288"/>
              <a:gd name="connsiteY3" fmla="*/ 11010900 h 1101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89288" h="11010900">
                <a:moveTo>
                  <a:pt x="0" y="0"/>
                </a:moveTo>
                <a:lnTo>
                  <a:pt x="15889288" y="0"/>
                </a:lnTo>
                <a:lnTo>
                  <a:pt x="15889288" y="11010900"/>
                </a:lnTo>
                <a:lnTo>
                  <a:pt x="0" y="110109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rtlCol="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82537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Текст заголовка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Уровень текста 1</a:t>
            </a:r>
          </a:p>
          <a:p>
            <a:pPr lvl="1">
              <a:defRPr sz="1800"/>
            </a:pPr>
            <a:r>
              <a:rPr sz="3200"/>
              <a:t>Уровень текста 2</a:t>
            </a:r>
          </a:p>
          <a:p>
            <a:pPr lvl="2">
              <a:defRPr sz="1800"/>
            </a:pPr>
            <a:r>
              <a:rPr sz="3200"/>
              <a:t>Уровень текста 3</a:t>
            </a:r>
          </a:p>
          <a:p>
            <a:pPr lvl="3">
              <a:defRPr sz="1800"/>
            </a:pPr>
            <a:r>
              <a:rPr sz="3200"/>
              <a:t>Уровень текста 4</a:t>
            </a:r>
          </a:p>
          <a:p>
            <a:pPr lvl="4">
              <a:defRPr sz="1800"/>
            </a:pPr>
            <a:r>
              <a:rPr sz="3200"/>
              <a:t>Уровень текста 5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929613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63FD5B-7508-4BB9-9083-74B721F6F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D5CF81-76AA-4963-B524-EDECB2CA9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2720B5-D989-4DC3-AA2F-93F93C297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6AEEE-8337-46EA-9A37-D4E897C735D1}" type="datetime1">
              <a:rPr lang="ru-RU" smtClean="0"/>
              <a:t>07.10.2025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2B9373-A21B-4BC4-BFED-07BF8AAAA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AD6C6D-EB84-413C-A826-64BBC2D5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fld id="{DD145566-8321-437B-88CC-E5260AFD49FE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5AF2A1-61A2-4653-A17F-9E0F19A72A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6323" y="185738"/>
            <a:ext cx="791706" cy="79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1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BAF58-A08C-4C26-8677-25CD5ED32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EDC3FE-6417-4D70-8FA5-1E3E0286D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613BEA-3F3D-4912-A3E2-F038E374A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B3FDF-690A-44A7-87E1-3C013B1373A2}" type="datetime1">
              <a:rPr lang="ru-RU" smtClean="0"/>
              <a:t>06.10.2025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239D1B-06BE-44AE-9E8F-895E0486D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3675B3-90CB-4F41-AE6F-8DD8A6003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5566-8321-437B-88CC-E5260AFD49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926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FF8B2A-8D28-4E38-8576-3E86A77A3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FE9F34-46CE-426F-9ED1-C35429AE52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AA8C15-4DF5-44CC-BF66-07483F58D5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678804-A2A7-469A-8D22-0816AFD7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35226-DAE5-48FE-A057-1A6C28714B22}" type="datetime1">
              <a:rPr lang="ru-RU" smtClean="0"/>
              <a:t>06.10.2025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83E909-9235-473A-8277-2EF694CCB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A823A4-9427-46E1-A704-F1BC0E137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5566-8321-437B-88CC-E5260AFD49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603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6C4841-1D67-49BB-97D1-DE45B314D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91A28D-E9E0-4213-B9C5-8F80839B66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44C0A6-01E2-4929-A6A1-4D36B9B552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5DFE5F5-6681-4A93-99D6-C348A25177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59F097-F06E-4773-8308-6BEB43853A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005F5F9-CD48-428B-B3D4-E1EB4718B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25867-43FB-4EE6-B10B-CD4CA5795FCE}" type="datetime1">
              <a:rPr lang="ru-RU" smtClean="0"/>
              <a:t>06.10.2025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13104AB-182C-4EFE-9CA3-751A646B8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E88306-6528-422D-B50B-9BE84473A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5566-8321-437B-88CC-E5260AFD49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143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3B0D7-26CA-4967-BD0C-638AC5D8F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D66D788-3391-4DBE-A8DD-A822E3272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4433C-6A83-4953-8732-8DA468F87050}" type="datetime1">
              <a:rPr lang="ru-RU" smtClean="0"/>
              <a:t>06.10.2025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B92FEC1-FC96-4684-BC98-354722F6A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A906117-FC58-4F95-80F3-9F6610721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5566-8321-437B-88CC-E5260AFD49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675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7BEB482-3969-44CB-A9AB-98C5E6789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7751-E931-4569-8F1A-01B66FA3545D}" type="datetime1">
              <a:rPr lang="ru-RU" smtClean="0"/>
              <a:t>06.10.2025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4B9ED6E-EEBE-49DB-9B7B-A06B3DDAA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5740063-0081-4943-B04E-090245C81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5566-8321-437B-88CC-E5260AFD49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019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DD1723-CD56-43E6-A4D5-3075466D4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6DA6F3-A077-403D-ABB6-43644E6C6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4EFD8A5-CC70-461F-9CF2-82CD2886D3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7D8741-B8D0-412E-96BF-3102120CC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1F1B5-75ED-44BF-9F00-B28E3B26D7D2}" type="datetime1">
              <a:rPr lang="ru-RU" smtClean="0"/>
              <a:t>06.10.2025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2FFCBC-03B8-4F08-B20E-B910BBBD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9A0970-BB86-40F5-A11B-895E5D12F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5566-8321-437B-88CC-E5260AFD49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693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9DBE86-2D45-413F-BBBE-FDDB6AEA0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17A0653-D986-477D-A408-B1BCD7353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925CD8-3ACA-483F-943B-1C92CD5B3B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B5CDB9-F20A-439F-AFA0-425C45695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48D5-610C-4095-8CA7-458C80B44C06}" type="datetime1">
              <a:rPr lang="ru-RU" smtClean="0"/>
              <a:t>06.10.2025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5B4C32-2125-4417-BC6D-190536934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BED581-A5CF-4803-AF41-9A8FD74B4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5566-8321-437B-88CC-E5260AFD49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742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4F1FA5-BE15-4E15-8FAB-C7E4299E6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110534-082A-481E-B629-C2088FE0C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1B123D-9864-4AEB-A126-C1B4C11B98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B1093-2B1D-4C73-A136-CC35E565C536}" type="datetime1">
              <a:rPr lang="ru-RU" smtClean="0"/>
              <a:t>06.10.2025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29895E-5F8E-424E-B9D9-8532B8BA1D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85E604-77B1-4AA4-AD95-9368DFE95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45566-8321-437B-88CC-E5260AFD49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0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B9A972-1407-4918-A819-3612D4DE71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000" b="1" dirty="0"/>
              <a:t>Перспективы применения технологий ВИЭ для автономного энергоснабжения изолированных объектов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62F3E1-A434-4FF7-9C80-C6E556B9F5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Владислав Карасевич, к.т.н.</a:t>
            </a:r>
          </a:p>
          <a:p>
            <a:r>
              <a:rPr lang="ru-RU" dirty="0"/>
              <a:t>РГУ нефти и газа (НИУ) имени И. М. Губкина</a:t>
            </a:r>
          </a:p>
        </p:txBody>
      </p:sp>
    </p:spTree>
    <p:extLst>
      <p:ext uri="{BB962C8B-B14F-4D97-AF65-F5344CB8AC3E}">
        <p14:creationId xmlns:p14="http://schemas.microsoft.com/office/powerpoint/2010/main" val="826196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F4B67-A0C7-42C8-B1E9-C643294AB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63225" cy="1216025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Примеры проектов: Пятерочка в ст. Кущевская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57286F-0E9D-421C-B311-B33188E1F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1150"/>
            <a:ext cx="5505450" cy="4595813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Средний тариф по Краснодарскому краю – 15.3 руб.</a:t>
            </a:r>
            <a:r>
              <a:rPr lang="en-US" dirty="0"/>
              <a:t>/</a:t>
            </a:r>
            <a:r>
              <a:rPr lang="ru-RU" dirty="0"/>
              <a:t>квтч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Объект: магазин «Пятёрочка»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Мощность СЭС – 60 кВт (96 панелей </a:t>
            </a:r>
            <a:r>
              <a:rPr lang="en-US" dirty="0"/>
              <a:t>LONGI </a:t>
            </a:r>
            <a:r>
              <a:rPr lang="ru-RU" dirty="0"/>
              <a:t>по 645 Вт, инвертора - </a:t>
            </a:r>
            <a:r>
              <a:rPr lang="en-US" dirty="0" err="1"/>
              <a:t>Deye</a:t>
            </a:r>
            <a:r>
              <a:rPr lang="ru-RU" dirty="0"/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Цена "под ключ": 2 601 000 руб.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⚡️ Выработка: 74 304 кВт·ч/год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💰 Экономия при тарифе 15 руб/кВт·ч: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ru-RU" dirty="0"/>
              <a:t>Валовая: 1 114 560 руб/год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ru-RU" dirty="0"/>
              <a:t>Чистая (минус эксплуатация): 1 088 550  руб/год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⏳ Окупаемость: 2,4 года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528C32B-A8FD-429C-B644-E457D9F8F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5566-8321-437B-88CC-E5260AFD49FE}" type="slidenum">
              <a:rPr lang="ru-RU" smtClean="0"/>
              <a:t>10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B758E6-38A5-4052-B045-05FCB28CCEB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956" y="1581150"/>
            <a:ext cx="4201161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2136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26E364-CD9A-401B-B07F-36C912F53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365125"/>
            <a:ext cx="10667999" cy="1325563"/>
          </a:xfrm>
        </p:spPr>
        <p:txBody>
          <a:bodyPr>
            <a:normAutofit/>
          </a:bodyPr>
          <a:lstStyle/>
          <a:p>
            <a:r>
              <a:rPr lang="ru-RU" sz="4000" b="1" dirty="0"/>
              <a:t>Пример проекта: потребитель в Тамбовской области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29633D-A9B9-4E05-BCA9-F26C0699F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Мощность СЭС – 35 кВт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Тариф – 11.8 руб.</a:t>
            </a:r>
            <a:r>
              <a:rPr lang="en-US" dirty="0"/>
              <a:t>/</a:t>
            </a:r>
            <a:r>
              <a:rPr lang="ru-RU" dirty="0"/>
              <a:t>кВт*ч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Стоимость проекта «под ключ» - 1.75 млн рублей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⚡️Годовая выработка э</a:t>
            </a:r>
            <a:r>
              <a:rPr lang="en-US" dirty="0"/>
              <a:t>/</a:t>
            </a:r>
            <a:r>
              <a:rPr lang="ru-RU" dirty="0"/>
              <a:t>э - 38 МВт*ч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💰Годовая экономия – 448,4 тыс. рублей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⏳</a:t>
            </a:r>
            <a:r>
              <a:rPr lang="ru-RU" dirty="0"/>
              <a:t>Срок окупаемости проекта (без учета дисконтирования и роста цены на электроэнергию) – менее 4-х лет.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BA39D9E-3425-4EF5-A698-3E7E2AB1B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5566-8321-437B-88CC-E5260AFD49F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254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9E9D89-FE78-C009-A822-1DB972F9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проекта по когенерации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BF597B-E1D0-DA5A-5117-68A3CFAF0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12971" cy="4351338"/>
          </a:xfrm>
        </p:spPr>
        <p:txBody>
          <a:bodyPr/>
          <a:lstStyle/>
          <a:p>
            <a:r>
              <a:rPr lang="ru-RU" dirty="0"/>
              <a:t>12 кВт СЭС в Краснодарском крае:</a:t>
            </a:r>
          </a:p>
          <a:p>
            <a:pPr lvl="1"/>
            <a:r>
              <a:rPr lang="ru-RU" dirty="0"/>
              <a:t>На инверторе </a:t>
            </a:r>
            <a:r>
              <a:rPr lang="en-US" dirty="0"/>
              <a:t>SOFAR 6 (5,56 </a:t>
            </a:r>
            <a:r>
              <a:rPr lang="ru-RU" dirty="0"/>
              <a:t>кВт)</a:t>
            </a:r>
          </a:p>
          <a:p>
            <a:pPr lvl="2"/>
            <a:r>
              <a:rPr lang="en-US" dirty="0"/>
              <a:t>Longi-435 – 3,48 </a:t>
            </a:r>
            <a:r>
              <a:rPr lang="ru-RU" dirty="0"/>
              <a:t>кВт (8 панелей)</a:t>
            </a:r>
          </a:p>
          <a:p>
            <a:pPr lvl="2"/>
            <a:r>
              <a:rPr lang="en-US" dirty="0"/>
              <a:t>General Energo-260 – 2,08 </a:t>
            </a:r>
            <a:r>
              <a:rPr lang="ru-RU" dirty="0"/>
              <a:t>кВт (8 панелей)</a:t>
            </a:r>
          </a:p>
          <a:p>
            <a:pPr lvl="1"/>
            <a:endParaRPr lang="ru-RU" dirty="0"/>
          </a:p>
          <a:p>
            <a:pPr lvl="1"/>
            <a:r>
              <a:rPr lang="ru-RU" dirty="0"/>
              <a:t>На инверторе </a:t>
            </a:r>
            <a:r>
              <a:rPr lang="en-US" dirty="0"/>
              <a:t>SOFAR </a:t>
            </a:r>
            <a:r>
              <a:rPr lang="ru-RU" dirty="0"/>
              <a:t>7,5</a:t>
            </a:r>
            <a:r>
              <a:rPr lang="en-US" dirty="0"/>
              <a:t> (</a:t>
            </a:r>
            <a:r>
              <a:rPr lang="ru-RU" dirty="0"/>
              <a:t>6</a:t>
            </a:r>
            <a:r>
              <a:rPr lang="en-US" dirty="0"/>
              <a:t>,</a:t>
            </a:r>
            <a:r>
              <a:rPr lang="ru-RU" dirty="0"/>
              <a:t>48</a:t>
            </a:r>
            <a:r>
              <a:rPr lang="en-US" dirty="0"/>
              <a:t> </a:t>
            </a:r>
            <a:r>
              <a:rPr lang="ru-RU" dirty="0"/>
              <a:t>кВт)</a:t>
            </a:r>
          </a:p>
          <a:p>
            <a:pPr lvl="2"/>
            <a:r>
              <a:rPr lang="en-US" dirty="0"/>
              <a:t>Exmork 250 – 2 </a:t>
            </a:r>
            <a:r>
              <a:rPr lang="ru-RU" dirty="0"/>
              <a:t>ряда, </a:t>
            </a:r>
            <a:r>
              <a:rPr lang="en-US" dirty="0"/>
              <a:t>2,04</a:t>
            </a:r>
            <a:r>
              <a:rPr lang="ru-RU" dirty="0"/>
              <a:t> + 2 кВт (2 по 270 Вт + 10 по 250 Вт)</a:t>
            </a:r>
          </a:p>
          <a:p>
            <a:pPr lvl="2"/>
            <a:r>
              <a:rPr lang="en-US" dirty="0"/>
              <a:t>HEVEL – 305 – 2,</a:t>
            </a:r>
            <a:r>
              <a:rPr lang="ru-RU" dirty="0"/>
              <a:t>44</a:t>
            </a:r>
            <a:r>
              <a:rPr lang="en-US" dirty="0"/>
              <a:t> </a:t>
            </a:r>
            <a:r>
              <a:rPr lang="ru-RU" dirty="0"/>
              <a:t>кВт (8 панелей)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FFC99A8-13E9-2897-6BFC-0564152F4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5615C-D05A-4CE4-960B-E2E1CFC076A6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9E3E219-917F-4B7A-8012-39F3A2F4E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2181225"/>
            <a:ext cx="5159829" cy="290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99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37F556-249C-C261-24BC-54D60DC6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141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Финансовый баланс микрогенерации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E5BA67-52BB-8812-C48A-89A6F06F3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5615C-D05A-4CE4-960B-E2E1CFC076A6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F05FA8-9030-12D9-8D5C-984D0AD56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73" y="1483859"/>
            <a:ext cx="6564084" cy="4752799"/>
          </a:xfrm>
          <a:prstGeom prst="rect">
            <a:avLst/>
          </a:prstGeom>
        </p:spPr>
      </p:pic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DF3CB198-D362-6328-646A-AE02683A2664}"/>
              </a:ext>
            </a:extLst>
          </p:cNvPr>
          <p:cNvGraphicFramePr>
            <a:graphicFrameLocks noGrp="1"/>
          </p:cNvGraphicFramePr>
          <p:nvPr/>
        </p:nvGraphicFramePr>
        <p:xfrm>
          <a:off x="8134347" y="3833654"/>
          <a:ext cx="3695700" cy="929640"/>
        </p:xfrm>
        <a:graphic>
          <a:graphicData uri="http://schemas.openxmlformats.org/drawingml/2006/table">
            <a:tbl>
              <a:tblPr/>
              <a:tblGrid>
                <a:gridCol w="1384300">
                  <a:extLst>
                    <a:ext uri="{9D8B030D-6E8A-4147-A177-3AD203B41FA5}">
                      <a16:colId xmlns:a16="http://schemas.microsoft.com/office/drawing/2014/main" val="1552981000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3179268670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248828363"/>
                    </a:ext>
                  </a:extLst>
                </a:gridCol>
              </a:tblGrid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effectLst/>
                          <a:latin typeface="Arial" panose="020B0604020202020204" pitchFamily="34" charset="0"/>
                        </a:rPr>
                        <a:t>Продажи в сеть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effectLst/>
                          <a:latin typeface="Arial" panose="020B0604020202020204" pitchFamily="34" charset="0"/>
                        </a:rPr>
                        <a:t>Покупка из сети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effectLst/>
                          <a:latin typeface="Arial" panose="020B0604020202020204" pitchFamily="34" charset="0"/>
                        </a:rPr>
                        <a:t>Доход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96981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effectLst/>
                          <a:latin typeface="Arial" panose="020B0604020202020204" pitchFamily="34" charset="0"/>
                        </a:rPr>
                        <a:t>45067,09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effectLst/>
                          <a:latin typeface="Arial" panose="020B0604020202020204" pitchFamily="34" charset="0"/>
                        </a:rPr>
                        <a:t>43837,48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effectLst/>
                          <a:latin typeface="Arial" panose="020B0604020202020204" pitchFamily="34" charset="0"/>
                        </a:rPr>
                        <a:t>1229,61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457675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FA1C0EA-15B9-8175-114B-DFB3A8CFAD29}"/>
              </a:ext>
            </a:extLst>
          </p:cNvPr>
          <p:cNvSpPr txBox="1"/>
          <p:nvPr/>
        </p:nvSpPr>
        <p:spPr>
          <a:xfrm>
            <a:off x="9056914" y="3243940"/>
            <a:ext cx="1601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2024 год</a:t>
            </a:r>
          </a:p>
        </p:txBody>
      </p:sp>
    </p:spTree>
    <p:extLst>
      <p:ext uri="{BB962C8B-B14F-4D97-AF65-F5344CB8AC3E}">
        <p14:creationId xmlns:p14="http://schemas.microsoft.com/office/powerpoint/2010/main" val="2826419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C938DE-F161-4390-DDE2-DEFCCAEAC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29974"/>
            <a:ext cx="10994568" cy="121942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Как микрогенерация разгружает энергосистему в пиковый период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708823-0369-1578-8430-6C33605F6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8399"/>
            <a:ext cx="4735286" cy="3738563"/>
          </a:xfrm>
        </p:spPr>
        <p:txBody>
          <a:bodyPr/>
          <a:lstStyle/>
          <a:p>
            <a:r>
              <a:rPr lang="ru-RU" dirty="0"/>
              <a:t>Электроэнергия от микрогенератора физически идет соседним потребителям, в результате разгружается подстанция и сети.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6C67166-ED66-54D3-2DA0-7B345F51D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5615C-D05A-4CE4-960B-E2E1CFC076A6}" type="slidenum">
              <a:rPr lang="ru-RU" smtClean="0"/>
              <a:pPr/>
              <a:t>14</a:t>
            </a:fld>
            <a:endParaRPr lang="ru-RU" dirty="0"/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70940797-A1CE-B617-B29B-C32A031B1B22}"/>
              </a:ext>
            </a:extLst>
          </p:cNvPr>
          <p:cNvGrpSpPr/>
          <p:nvPr/>
        </p:nvGrpSpPr>
        <p:grpSpPr>
          <a:xfrm>
            <a:off x="6551732" y="1825625"/>
            <a:ext cx="4425717" cy="4383086"/>
            <a:chOff x="6551732" y="1825625"/>
            <a:chExt cx="4425717" cy="4383086"/>
          </a:xfrm>
        </p:grpSpPr>
        <p:pic>
          <p:nvPicPr>
            <p:cNvPr id="1032" name="Picture 8" descr="Дом – Бесплатные иконки: здания">
              <a:extLst>
                <a:ext uri="{FF2B5EF4-FFF2-40B4-BE49-F238E27FC236}">
                  <a16:creationId xmlns:a16="http://schemas.microsoft.com/office/drawing/2014/main" id="{47A47226-892D-4BA0-3474-414F7D29F6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8334" y="3582197"/>
              <a:ext cx="1276347" cy="1276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Солнечная энергия ">
              <a:extLst>
                <a:ext uri="{FF2B5EF4-FFF2-40B4-BE49-F238E27FC236}">
                  <a16:creationId xmlns:a16="http://schemas.microsoft.com/office/drawing/2014/main" id="{BB947404-FDED-2204-06C2-8A2C80DB2E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1775" y="1912711"/>
              <a:ext cx="1485674" cy="1485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º°°°°°°°°°°°°°°°°°°°°°°°°°°°°°°°°°°°°°°°°°°°°°°°°°°°°°°°°°°°°°°°°°°°°° ">
              <a:extLst>
                <a:ext uri="{FF2B5EF4-FFF2-40B4-BE49-F238E27FC236}">
                  <a16:creationId xmlns:a16="http://schemas.microsoft.com/office/drawing/2014/main" id="{33F18EBF-323D-66C3-FFD3-B63FF3AD48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1732" y="2941641"/>
              <a:ext cx="1525360" cy="1525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9905603E-923E-EEFC-04FB-662CB8FA22DD}"/>
                </a:ext>
              </a:extLst>
            </p:cNvPr>
            <p:cNvCxnSpPr>
              <a:cxnSpLocks/>
            </p:cNvCxnSpPr>
            <p:nvPr/>
          </p:nvCxnSpPr>
          <p:spPr>
            <a:xfrm>
              <a:off x="8806543" y="1825625"/>
              <a:ext cx="0" cy="435133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>
              <a:extLst>
                <a:ext uri="{FF2B5EF4-FFF2-40B4-BE49-F238E27FC236}">
                  <a16:creationId xmlns:a16="http://schemas.microsoft.com/office/drawing/2014/main" id="{5EA79BA9-029D-9D45-4046-D3839BFB0858}"/>
                </a:ext>
              </a:extLst>
            </p:cNvPr>
            <p:cNvCxnSpPr/>
            <p:nvPr/>
          </p:nvCxnSpPr>
          <p:spPr>
            <a:xfrm>
              <a:off x="8806543" y="2811011"/>
              <a:ext cx="68307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D51C654D-3316-8BCD-0D63-FFA3BAA75FD9}"/>
                </a:ext>
              </a:extLst>
            </p:cNvPr>
            <p:cNvCxnSpPr>
              <a:cxnSpLocks/>
            </p:cNvCxnSpPr>
            <p:nvPr/>
          </p:nvCxnSpPr>
          <p:spPr>
            <a:xfrm>
              <a:off x="8799737" y="4498296"/>
              <a:ext cx="9035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>
              <a:extLst>
                <a:ext uri="{FF2B5EF4-FFF2-40B4-BE49-F238E27FC236}">
                  <a16:creationId xmlns:a16="http://schemas.microsoft.com/office/drawing/2014/main" id="{2E6F1E7D-25C1-4D43-5990-03F3CDAC0980}"/>
                </a:ext>
              </a:extLst>
            </p:cNvPr>
            <p:cNvCxnSpPr/>
            <p:nvPr/>
          </p:nvCxnSpPr>
          <p:spPr>
            <a:xfrm flipH="1">
              <a:off x="8806542" y="3102429"/>
              <a:ext cx="68308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>
              <a:extLst>
                <a:ext uri="{FF2B5EF4-FFF2-40B4-BE49-F238E27FC236}">
                  <a16:creationId xmlns:a16="http://schemas.microsoft.com/office/drawing/2014/main" id="{90B32781-CE3C-AB60-6C49-C8D89FAF7F74}"/>
                </a:ext>
              </a:extLst>
            </p:cNvPr>
            <p:cNvCxnSpPr>
              <a:cxnSpLocks/>
            </p:cNvCxnSpPr>
            <p:nvPr/>
          </p:nvCxnSpPr>
          <p:spPr>
            <a:xfrm>
              <a:off x="8030598" y="3704321"/>
              <a:ext cx="77594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>
              <a:extLst>
                <a:ext uri="{FF2B5EF4-FFF2-40B4-BE49-F238E27FC236}">
                  <a16:creationId xmlns:a16="http://schemas.microsoft.com/office/drawing/2014/main" id="{D9DA9887-BB08-A90B-05AD-D176138D55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99643" y="4001294"/>
              <a:ext cx="806899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>
              <a:extLst>
                <a:ext uri="{FF2B5EF4-FFF2-40B4-BE49-F238E27FC236}">
                  <a16:creationId xmlns:a16="http://schemas.microsoft.com/office/drawing/2014/main" id="{45C1BDAB-262C-CCC0-3D64-E78D192DE952}"/>
                </a:ext>
              </a:extLst>
            </p:cNvPr>
            <p:cNvCxnSpPr>
              <a:cxnSpLocks/>
            </p:cNvCxnSpPr>
            <p:nvPr/>
          </p:nvCxnSpPr>
          <p:spPr>
            <a:xfrm>
              <a:off x="8799737" y="5771925"/>
              <a:ext cx="9035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Дом – Бесплатные иконки: здания">
              <a:extLst>
                <a:ext uri="{FF2B5EF4-FFF2-40B4-BE49-F238E27FC236}">
                  <a16:creationId xmlns:a16="http://schemas.microsoft.com/office/drawing/2014/main" id="{6786E432-56AF-7878-2B88-5F6708D829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8335" y="4932364"/>
              <a:ext cx="1276347" cy="1276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72342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6147C7-49A1-D658-B351-BD8E4E9FD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710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Управление спросом на электроэнергию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A0AED3-F98D-38FD-75DF-664EA8F72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81057" cy="4351338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Реализация энергосберегающих мероприятий, в том числе: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ru-RU" dirty="0"/>
              <a:t>Пассивное энергосбережение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ru-RU" dirty="0"/>
              <a:t>Компенсация реактивной мощности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ru-RU" dirty="0"/>
              <a:t>Рекуперация тепла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Перераспределение нагрузок с периода высокого на период низкого спроса на энергию, в том числе за счет: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ru-RU" dirty="0"/>
              <a:t>Применение инструментов категорирования спроса на электроэнергию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ru-RU" dirty="0"/>
              <a:t>Применение систем накопления энергии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Снижение расхода э</a:t>
            </a:r>
            <a:r>
              <a:rPr lang="en-US" dirty="0"/>
              <a:t>/</a:t>
            </a:r>
            <a:r>
              <a:rPr lang="ru-RU" dirty="0"/>
              <a:t>э на отопление и охлаждение за счет внедрения тепловых насосов и солнечного отопления;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8390528-2E09-B5EA-9774-45B3C563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5615C-D05A-4CE4-960B-E2E1CFC076A6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F90E0F-291A-87C6-7B3B-17151630A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9628" y="2499118"/>
            <a:ext cx="4418693" cy="248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07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4000" b="1">
                <a:latin typeface="Aptos Display"/>
              </a:rPr>
              <a:t>Управление спросом на электроэнергию</a:t>
            </a:r>
          </a:p>
        </p:txBody>
      </p:sp>
      <p:sp>
        <p:nvSpPr>
          <p:cNvPr id="5122" name="Объект 2"/>
          <p:cNvSpPr>
            <a:spLocks noGrp="1"/>
          </p:cNvSpPr>
          <p:nvPr>
            <p:ph idx="1"/>
          </p:nvPr>
        </p:nvSpPr>
        <p:spPr>
          <a:xfrm>
            <a:off x="838200" y="1847850"/>
            <a:ext cx="5697538" cy="218916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§"/>
            </a:pPr>
            <a:r>
              <a:rPr lang="ru-RU" sz="2000" dirty="0">
                <a:latin typeface="Aptos"/>
              </a:rPr>
              <a:t>Программно-аппаратный комплекс прогнозирования выработки электроэнергии генерацией на базе ВИЭ;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ru-RU" sz="2000" dirty="0">
                <a:latin typeface="Aptos"/>
              </a:rPr>
              <a:t>Программно-аппаратный комплекс интеллектуального категорирования потребителей электроэнергии на основе мультиагентных торгов;</a:t>
            </a:r>
          </a:p>
        </p:txBody>
      </p:sp>
      <p:sp>
        <p:nvSpPr>
          <p:cNvPr id="5123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4BBF30F-1800-4D94-B5D7-6BEE8AB4F3ED}" type="slidenum">
              <a:rPr lang="ru-RU" smtClean="0">
                <a:solidFill>
                  <a:schemeClr val="tx1"/>
                </a:solidFill>
                <a:latin typeface="Aptos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>
              <a:solidFill>
                <a:schemeClr val="tx1"/>
              </a:solidFill>
              <a:latin typeface="Aptos"/>
              <a:cs typeface="Arial" charset="0"/>
            </a:endParaRPr>
          </a:p>
        </p:txBody>
      </p:sp>
      <p:pic>
        <p:nvPicPr>
          <p:cNvPr id="5124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5763" y="1690688"/>
            <a:ext cx="5418137" cy="22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5763" y="3975100"/>
            <a:ext cx="5418137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3125" y="4256088"/>
            <a:ext cx="1525588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30475" y="4240213"/>
            <a:ext cx="1471613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22738" y="4267200"/>
            <a:ext cx="1362075" cy="1947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>
          <a:xfrm>
            <a:off x="2297113" y="365125"/>
            <a:ext cx="9285287" cy="1325563"/>
          </a:xfrm>
        </p:spPr>
        <p:txBody>
          <a:bodyPr/>
          <a:lstStyle/>
          <a:p>
            <a:pPr algn="ctr"/>
            <a:r>
              <a:rPr lang="ru-RU" sz="4000" b="1">
                <a:latin typeface="Aptos Display"/>
              </a:rPr>
              <a:t>Состав программно-аппаратного комплекса</a:t>
            </a:r>
          </a:p>
        </p:txBody>
      </p:sp>
      <p:sp>
        <p:nvSpPr>
          <p:cNvPr id="31746" name="Объект 2"/>
          <p:cNvSpPr>
            <a:spLocks noGrp="1"/>
          </p:cNvSpPr>
          <p:nvPr>
            <p:ph idx="1"/>
          </p:nvPr>
        </p:nvSpPr>
        <p:spPr>
          <a:xfrm>
            <a:off x="838199" y="1825625"/>
            <a:ext cx="10601325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dirty="0">
                <a:latin typeface="Aptos"/>
              </a:rPr>
              <a:t>Датчики и контроллеры для управления субъектами энергосистемы, в том числе: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ru-RU" dirty="0">
                <a:latin typeface="Aptos"/>
              </a:rPr>
              <a:t>Метеостанции для сбора и первичного анализа данных о погоде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ru-RU" dirty="0">
                <a:latin typeface="Aptos"/>
              </a:rPr>
              <a:t>Аппаратные решения для эффективного производства и потребления энергии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ru-RU" dirty="0">
                <a:latin typeface="Aptos"/>
              </a:rPr>
              <a:t>Серверы для хранения и обработки данных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ru-RU" dirty="0">
                <a:latin typeface="Aptos"/>
              </a:rPr>
              <a:t>Средства автоматизации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>
                <a:latin typeface="Aptos"/>
              </a:rPr>
              <a:t>Комплексы прогнозирования выработки и потребления энергии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>
                <a:latin typeface="Aptos"/>
              </a:rPr>
              <a:t>Программный комплекс мультиагентных торгов </a:t>
            </a:r>
          </a:p>
          <a:p>
            <a:endParaRPr lang="ru-RU" dirty="0">
              <a:latin typeface="Aptos"/>
            </a:endParaRPr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24C5DA8-1BC7-4FA8-B8AB-27F6A7E7241A}" type="slidenum">
              <a:rPr lang="ru-RU">
                <a:solidFill>
                  <a:schemeClr val="tx1"/>
                </a:solidFill>
                <a:latin typeface="Aptos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>
              <a:solidFill>
                <a:schemeClr val="tx1"/>
              </a:solidFill>
              <a:latin typeface="Aptos"/>
              <a:cs typeface="Arial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2057C6-C87B-0D10-E850-C52D42AE7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/>
              <a:t>Область применения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15FAFE-F913-08D7-CCB8-252BE8227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02086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Автономные энергосистемы с высокой долей ВИЭ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Локальные энергосистемы расположенные за низкой стороной тупиковых подстанций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Промышленный и коммерческий потребитель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Частные домовладения</a:t>
            </a:r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6D929B81-9784-637F-F797-8DF353AB5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E412EB9-5B51-4213-A784-2CF943AD5E88}" type="slidenum">
              <a:rPr lang="ru-RU" sz="2000" b="1" smtClean="0">
                <a:solidFill>
                  <a:schemeClr val="tx1"/>
                </a:solidFill>
              </a:rPr>
              <a:t>18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849A1762-9C71-7DFD-95D4-49A44CC65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615" y="3276600"/>
            <a:ext cx="1776985" cy="237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Автономная гибридная электростанция | Энергоспецтехника">
            <a:extLst>
              <a:ext uri="{FF2B5EF4-FFF2-40B4-BE49-F238E27FC236}">
                <a16:creationId xmlns:a16="http://schemas.microsoft.com/office/drawing/2014/main" id="{FE891E94-BF0F-E4DF-8F4C-B1F7C1A0E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 t="18000" r="15857" b="28285"/>
          <a:stretch/>
        </p:blipFill>
        <p:spPr bwMode="auto">
          <a:xfrm>
            <a:off x="8610600" y="3692446"/>
            <a:ext cx="3239042" cy="194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Резервное питание дома - статья | Автономная система электроснабжения с  инверторами и аккумуляторами">
            <a:extLst>
              <a:ext uri="{FF2B5EF4-FFF2-40B4-BE49-F238E27FC236}">
                <a16:creationId xmlns:a16="http://schemas.microsoft.com/office/drawing/2014/main" id="{5C32E5C1-F938-1882-DCF1-02CDD7A438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2D4322-007D-B848-FD74-DCE6753CC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2107" y="2151049"/>
            <a:ext cx="3810000" cy="154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44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41ED67-B52B-44CF-A33E-DA9AF0FD2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0275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Схема стенда по отработке управления спросом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6841CB-0F27-4F69-B330-B00C04349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220" y="1487727"/>
            <a:ext cx="8094630" cy="5005148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60224F-BDB2-44EA-96B2-70B83D2BE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5566-8321-437B-88CC-E5260AFD49F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195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/>
              <a:t>Ситуация в электроэнергетике России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dirty="0"/>
              <a:t>Стабильный рост потребления электроэнергии (более 2% в год), необходимость развития генерации и сетей;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dirty="0"/>
              <a:t>Необходимость существенных капитальных затрат на развитие энергосистем;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dirty="0"/>
              <a:t>Ожидаемый дефицит мощности (до 2030 года) 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dirty="0"/>
              <a:t>Высокая процентная ставка, проблемы с привлечением инвестиций, высокая стоимость установленной мощности;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dirty="0"/>
              <a:t>Перекрестное субсидирования промышленностью населения (свыше 300 млрд рублей в 2024 году);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dirty="0"/>
              <a:t>Рост тарифов для населения, появление дифференцированных тарифов;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942469-E83F-4F2A-AE27-173D70C2EDFA}" type="slidenum">
              <a:rPr lang="ru-RU"/>
              <a:pPr>
                <a:defRPr/>
              </a:pPr>
              <a:t>2</a:t>
            </a:fld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>
          <a:xfrm>
            <a:off x="1654175" y="365125"/>
            <a:ext cx="9699625" cy="1325563"/>
          </a:xfrm>
        </p:spPr>
        <p:txBody>
          <a:bodyPr/>
          <a:lstStyle/>
          <a:p>
            <a:pPr algn="ctr"/>
            <a:r>
              <a:rPr lang="ru-RU" sz="4000" b="1">
                <a:latin typeface="Aptos Display"/>
              </a:rPr>
              <a:t>Аппаратные решения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834063" cy="4351338"/>
          </a:xfrm>
        </p:spPr>
        <p:txBody>
          <a:bodyPr rtlCol="0"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ru-RU" dirty="0"/>
              <a:t>Контроллеры и системы автоматизации;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ru-RU" dirty="0"/>
              <a:t>Метеостанция с первичной обработкой данных;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ru-RU" dirty="0"/>
              <a:t>Модуль динамической зарядки электромобиля;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ru-RU" dirty="0"/>
              <a:t>Модуль выдачи электроэнергии из электромобиля в сеть;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ru-RU" dirty="0"/>
              <a:t>Твердотельная и жидкостная балластные тепловые нагрузки.</a:t>
            </a:r>
          </a:p>
        </p:txBody>
      </p:sp>
      <p:sp>
        <p:nvSpPr>
          <p:cNvPr id="32771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65AE9EF-A957-439E-9E92-EE4CA1F6BD0D}" type="slidenum">
              <a:rPr lang="ru-RU">
                <a:solidFill>
                  <a:schemeClr val="tx1"/>
                </a:solidFill>
                <a:latin typeface="Aptos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>
              <a:solidFill>
                <a:schemeClr val="tx1"/>
              </a:solidFill>
              <a:latin typeface="Aptos"/>
              <a:cs typeface="Arial" charset="0"/>
            </a:endParaRPr>
          </a:p>
        </p:txBody>
      </p:sp>
      <p:pic>
        <p:nvPicPr>
          <p:cNvPr id="32772" name="Рисунок 5" descr="Изображение выглядит как кабель, Электрическая проводка, электроника, Электронная техника&#10;&#10;Автоматически созданное описание"/>
          <p:cNvPicPr>
            <a:picLocks noChangeAspect="1"/>
          </p:cNvPicPr>
          <p:nvPr/>
        </p:nvPicPr>
        <p:blipFill>
          <a:blip r:embed="rId2"/>
          <a:srcRect l="28661"/>
          <a:stretch>
            <a:fillRect/>
          </a:stretch>
        </p:blipFill>
        <p:spPr bwMode="auto">
          <a:xfrm>
            <a:off x="7391400" y="1754188"/>
            <a:ext cx="2287588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Рисунок 7" descr="Изображение выглядит как человек, одежда, текст, на открытом воздухе&#10;&#10;Автоматически созданное описание"/>
          <p:cNvPicPr>
            <a:picLocks noChangeAspect="1"/>
          </p:cNvPicPr>
          <p:nvPr/>
        </p:nvPicPr>
        <p:blipFill>
          <a:blip r:embed="rId3"/>
          <a:srcRect t="18730"/>
          <a:stretch>
            <a:fillRect/>
          </a:stretch>
        </p:blipFill>
        <p:spPr bwMode="auto">
          <a:xfrm>
            <a:off x="9678988" y="2262188"/>
            <a:ext cx="1727200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Рисунок 11" descr="Изображение выглядит как человек, в помещении, одежда, компьютер&#10;&#10;Автоматически созданное описание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0" y="4529138"/>
            <a:ext cx="2311400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Рисунок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91400" y="3036888"/>
            <a:ext cx="23114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0900"/>
          </a:xfrm>
        </p:spPr>
        <p:txBody>
          <a:bodyPr/>
          <a:lstStyle/>
          <a:p>
            <a:pPr algn="ctr" eaLnBrk="1" hangingPunct="1"/>
            <a:r>
              <a:rPr lang="ru-RU" sz="4000" b="1"/>
              <a:t>Тепловые насосы. Пример. Мурманск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93838"/>
            <a:ext cx="4549775" cy="1935162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ТН с озерным коллекторов в Мурманске (Арктическая зона):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2 ТН по 60 кВт каждый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Источник тепла - озеро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  <p:pic>
        <p:nvPicPr>
          <p:cNvPr id="15363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4813" y="2089150"/>
            <a:ext cx="6624637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AutoShape 2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5365" name="Рисунок 9"/>
          <p:cNvPicPr>
            <a:picLocks noChangeAspect="1"/>
          </p:cNvPicPr>
          <p:nvPr/>
        </p:nvPicPr>
        <p:blipFill>
          <a:blip r:embed="rId3"/>
          <a:srcRect t="26958"/>
          <a:stretch>
            <a:fillRect/>
          </a:stretch>
        </p:blipFill>
        <p:spPr bwMode="auto">
          <a:xfrm>
            <a:off x="1316038" y="3429000"/>
            <a:ext cx="332105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 txBox="1">
            <a:spLocks noGrp="1"/>
          </p:cNvSpPr>
          <p:nvPr/>
        </p:nvSpPr>
        <p:spPr bwMode="auto">
          <a:xfrm>
            <a:off x="8764588" y="6227763"/>
            <a:ext cx="28448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AB49B6A1-14C6-4520-84FB-7B418D2504AA}" type="slidenum">
              <a:rPr lang="ru-RU" sz="2000" b="1"/>
              <a:pPr algn="r"/>
              <a:t>21</a:t>
            </a:fld>
            <a:endParaRPr lang="ru-RU" sz="2000" b="1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>
            <a:off x="14222413" y="-3821113"/>
            <a:ext cx="8037512" cy="16224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948" dirty="0">
                <a:latin typeface="+mn-lt"/>
                <a:cs typeface="+mn-cs"/>
              </a:rPr>
              <a:t>&lt;- </a:t>
            </a:r>
            <a:r>
              <a:rPr lang="ru-RU" sz="9948" dirty="0" err="1">
                <a:latin typeface="+mn-lt"/>
                <a:cs typeface="+mn-cs"/>
              </a:rPr>
              <a:t>Third</a:t>
            </a:r>
            <a:r>
              <a:rPr lang="ru-RU" sz="9948" dirty="0">
                <a:latin typeface="+mn-lt"/>
                <a:cs typeface="+mn-cs"/>
              </a:rPr>
              <a:t> IMAGE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30188" y="1566863"/>
            <a:ext cx="5314950" cy="3476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+mn-cs"/>
              </a:rPr>
              <a:t>Горизонтальный низкопотенциальный контур расположенный на глубине 400 мм (диаметр трубы – 40 мм); 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+mn-cs"/>
              </a:rPr>
              <a:t>Тепло сезонной оттайки использовалось для отопления и горячего водоснабжения; 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+mn-cs"/>
              </a:rPr>
              <a:t>Температура грунта поддерживалась не выше -5℃. 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+mn-cs"/>
              </a:rPr>
              <a:t>При образовании избыточного тепла оно сбрасывалось в атмосферу </a:t>
            </a:r>
          </a:p>
        </p:txBody>
      </p:sp>
      <p:sp>
        <p:nvSpPr>
          <p:cNvPr id="19459" name="Rectangle 72"/>
          <p:cNvSpPr>
            <a:spLocks noChangeArrowheads="1"/>
          </p:cNvSpPr>
          <p:nvPr/>
        </p:nvSpPr>
        <p:spPr bwMode="auto">
          <a:xfrm>
            <a:off x="14633575" y="-2273300"/>
            <a:ext cx="6267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>
                <a:latin typeface="Calibri" pitchFamily="34" charset="0"/>
              </a:rPr>
              <a:t>https://www.pexels.com/photo/photo-of-woman-walk-through-pathway-1093946/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406400" y="217488"/>
            <a:ext cx="127635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+mn-cs"/>
              </a:rPr>
              <a:t>Термостабилизация грунтов с ТН в г. Якутск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+mn-cs"/>
            </a:endParaRPr>
          </a:p>
        </p:txBody>
      </p:sp>
      <p:pic>
        <p:nvPicPr>
          <p:cNvPr id="19461" name="Рисунок 9" descr="Изображение выглядит как текст, снимок экрана, компьютер, программное обеспечение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3"/>
          <a:srcRect l="62860" t="24353" r="4408" b="19521"/>
          <a:stretch>
            <a:fillRect/>
          </a:stretch>
        </p:blipFill>
        <p:spPr bwMode="auto">
          <a:xfrm>
            <a:off x="6543675" y="1455738"/>
            <a:ext cx="3316288" cy="369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 txBox="1">
            <a:spLocks noGrp="1"/>
          </p:cNvSpPr>
          <p:nvPr/>
        </p:nvSpPr>
        <p:spPr bwMode="auto">
          <a:xfrm>
            <a:off x="8782050" y="6219825"/>
            <a:ext cx="28448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A9AF51AA-EC42-4764-95CB-D36A6EB7BCCF}" type="slidenum">
              <a:rPr lang="ru-RU" sz="2000" b="1"/>
              <a:pPr algn="r"/>
              <a:t>22</a:t>
            </a:fld>
            <a:endParaRPr lang="ru-RU" sz="2000" b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4000" b="1"/>
              <a:t>Солнечные коллекторы</a:t>
            </a:r>
          </a:p>
        </p:txBody>
      </p:sp>
      <p:sp>
        <p:nvSpPr>
          <p:cNvPr id="21506" name="Объект 2"/>
          <p:cNvSpPr>
            <a:spLocks noGrp="1"/>
          </p:cNvSpPr>
          <p:nvPr>
            <p:ph idx="1"/>
          </p:nvPr>
        </p:nvSpPr>
        <p:spPr>
          <a:xfrm>
            <a:off x="461963" y="1498600"/>
            <a:ext cx="4816475" cy="4351338"/>
          </a:xfrm>
        </p:spPr>
        <p:txBody>
          <a:bodyPr/>
          <a:lstStyle/>
          <a:p>
            <a:pPr eaLnBrk="1" hangingPunct="1"/>
            <a:r>
              <a:rPr lang="ru-RU" sz="3200"/>
              <a:t>Санаторий АК «Алроса», Накын:</a:t>
            </a:r>
          </a:p>
          <a:p>
            <a:pPr lvl="1" eaLnBrk="1" hangingPunct="1"/>
            <a:r>
              <a:rPr lang="ru-RU" sz="2800"/>
              <a:t>Мощность – 225 кВт</a:t>
            </a:r>
          </a:p>
          <a:p>
            <a:pPr lvl="1" eaLnBrk="1" hangingPunct="1"/>
            <a:r>
              <a:rPr lang="ru-RU" sz="2800"/>
              <a:t>Площадь коллекторов – 300 м</a:t>
            </a:r>
            <a:r>
              <a:rPr lang="ru-RU" sz="2800" baseline="-25000"/>
              <a:t>2</a:t>
            </a:r>
          </a:p>
          <a:p>
            <a:pPr lvl="1" eaLnBrk="1" hangingPunct="1"/>
            <a:r>
              <a:rPr lang="ru-RU" sz="2800"/>
              <a:t>Снижение углеродного следа – более 100 тонн СО</a:t>
            </a:r>
            <a:r>
              <a:rPr lang="ru-RU" sz="2800" baseline="-25000"/>
              <a:t>2</a:t>
            </a:r>
            <a:r>
              <a:rPr lang="ru-RU" sz="2800"/>
              <a:t> экв.</a:t>
            </a:r>
          </a:p>
          <a:p>
            <a:pPr lvl="1" eaLnBrk="1" hangingPunct="1"/>
            <a:endParaRPr lang="ru-RU" sz="2800"/>
          </a:p>
        </p:txBody>
      </p:sp>
      <p:pic>
        <p:nvPicPr>
          <p:cNvPr id="21507" name="Picture 2" descr="untitl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1675" y="2292350"/>
            <a:ext cx="5892800" cy="30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 txBox="1">
            <a:spLocks noGrp="1"/>
          </p:cNvSpPr>
          <p:nvPr/>
        </p:nvSpPr>
        <p:spPr bwMode="auto">
          <a:xfrm>
            <a:off x="8764588" y="6227763"/>
            <a:ext cx="28448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7B68C385-EB7B-483A-AE6A-EF7789DE692A}" type="slidenum">
              <a:rPr lang="ru-RU" sz="2000" b="1"/>
              <a:pPr algn="r"/>
              <a:t>23</a:t>
            </a:fld>
            <a:endParaRPr lang="ru-RU" sz="2000" b="1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4000" b="1"/>
              <a:t>Солнечная когенерация</a:t>
            </a:r>
          </a:p>
        </p:txBody>
      </p:sp>
      <p:pic>
        <p:nvPicPr>
          <p:cNvPr id="22530" name="Рисунок 5" descr="Изображение выглядит как Солнечная энергия, Солнечная панель, солнечная энергия, солнечный фотоэлемент&#10;&#10;Автоматически созданное описание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1700" y="3228974"/>
            <a:ext cx="2345274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4800" y="2459831"/>
            <a:ext cx="1758182" cy="3127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 txBox="1">
            <a:spLocks noGrp="1"/>
          </p:cNvSpPr>
          <p:nvPr/>
        </p:nvSpPr>
        <p:spPr bwMode="auto">
          <a:xfrm>
            <a:off x="8764588" y="6227763"/>
            <a:ext cx="28448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CDD9B576-9449-4667-B0BE-9780E576EBA4}" type="slidenum">
              <a:rPr lang="ru-RU" sz="2000" b="1"/>
              <a:pPr algn="r"/>
              <a:t>24</a:t>
            </a:fld>
            <a:endParaRPr lang="ru-RU" sz="2000" b="1"/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CE5DF2C4-EA3B-4357-A96A-28ED5BE3C3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94400" y="1919288"/>
            <a:ext cx="4976813" cy="430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80465D-1666-4B44-B3A4-066BE810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Другие исследовательские проекты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710208-486A-4123-9531-17A3C7350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610726" cy="4351338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dirty="0"/>
              <a:t>Автономная выработка энергии на детандерном агрегате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dirty="0"/>
              <a:t>Производство водорода электролизом воды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dirty="0"/>
              <a:t>Переработка буровых шламов пиролизом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dirty="0"/>
              <a:t>Использование водорода для розжига и подсветки мегаватных котлов</a:t>
            </a:r>
          </a:p>
          <a:p>
            <a:pPr>
              <a:buFont typeface="Wingdings" panose="05000000000000000000" pitchFamily="2" charset="2"/>
              <a:buChar char="§"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B84EAFC-47A2-4219-8CA7-30CF91987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5566-8321-437B-88CC-E5260AFD49FE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5334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838200" y="2300288"/>
            <a:ext cx="10515600" cy="3216275"/>
          </a:xfrm>
        </p:spPr>
        <p:txBody>
          <a:bodyPr/>
          <a:lstStyle/>
          <a:p>
            <a:pPr algn="ctr"/>
            <a:r>
              <a:rPr lang="ru-RU" b="1"/>
              <a:t>Спасибо за внимание!</a:t>
            </a:r>
            <a:br>
              <a:rPr lang="ru-RU" b="1"/>
            </a:br>
            <a:br>
              <a:rPr lang="en-US" b="1"/>
            </a:br>
            <a:br>
              <a:rPr lang="en-US" b="1"/>
            </a:br>
            <a:r>
              <a:rPr lang="ru-RU" sz="2800"/>
              <a:t>Владислав Карасевич</a:t>
            </a:r>
            <a:br>
              <a:rPr lang="ru-RU" sz="2800"/>
            </a:br>
            <a:r>
              <a:rPr lang="en-US" sz="2800"/>
              <a:t>crucian-74@mail.ru</a:t>
            </a:r>
            <a:endParaRPr lang="ru-RU" b="1"/>
          </a:p>
        </p:txBody>
      </p:sp>
      <p:sp>
        <p:nvSpPr>
          <p:cNvPr id="2969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A451E8B-8A15-4E70-A0F6-9228EE78CEB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996D27-5AB5-464A-8042-3238D8847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Детандер-генераторный агрегат (ДГА)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DC7DB3-67A3-4CDB-803B-05C44DA32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803" y="1825625"/>
            <a:ext cx="3687747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Рабочая среда – природный газ, ПНГ, воздух, водород</a:t>
            </a:r>
          </a:p>
          <a:p>
            <a:pPr>
              <a:buFont typeface="Wingdings" panose="05000000000000000000" pitchFamily="2" charset="2"/>
              <a:buChar char="§"/>
            </a:pPr>
            <a:endParaRPr lang="ru-RU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Мощность – до 5 кВт</a:t>
            </a:r>
          </a:p>
          <a:p>
            <a:pPr>
              <a:buFont typeface="Wingdings" panose="05000000000000000000" pitchFamily="2" charset="2"/>
              <a:buChar char="§"/>
            </a:pPr>
            <a:endParaRPr lang="ru-RU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Давление на входе – до 12 бар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1474561-E306-459F-97C0-FEBBE0E9E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5566-8321-437B-88CC-E5260AFD49FE}" type="slidenum">
              <a:rPr lang="ru-RU" smtClean="0"/>
              <a:t>27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878C06-3671-45C0-945A-91D6ABE7F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885" y="1810185"/>
            <a:ext cx="3329409" cy="21911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1F2A766-B0F7-4B1B-B30F-B90BF4F0A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885" y="3972761"/>
            <a:ext cx="3329409" cy="219765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14BAF14-2EEE-4692-B541-989CE4564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450" y="1690688"/>
            <a:ext cx="3219746" cy="200171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97BD9A1-B234-4E41-9016-10D280F6DC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9450" y="4045146"/>
            <a:ext cx="3219747" cy="212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329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>
                <a:latin typeface="Aptos Display"/>
              </a:rPr>
              <a:t>Генератор водорода 1-2 м</a:t>
            </a:r>
            <a:r>
              <a:rPr lang="ru-RU" sz="4000" b="1" baseline="30000">
                <a:latin typeface="Aptos Display"/>
              </a:rPr>
              <a:t>3</a:t>
            </a:r>
            <a:r>
              <a:rPr lang="en-US" sz="4000" b="1">
                <a:latin typeface="Aptos Display"/>
              </a:rPr>
              <a:t>/</a:t>
            </a:r>
            <a:r>
              <a:rPr lang="ru-RU" sz="4000" b="1">
                <a:latin typeface="Aptos Display"/>
              </a:rPr>
              <a:t>час</a:t>
            </a:r>
          </a:p>
        </p:txBody>
      </p:sp>
      <p:sp>
        <p:nvSpPr>
          <p:cNvPr id="34818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6324600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dirty="0">
                <a:latin typeface="Aptos"/>
              </a:rPr>
              <a:t>Предназначение: производство водорода для метеорологических зондов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dirty="0">
                <a:latin typeface="Aptos"/>
              </a:rPr>
              <a:t>Параметры: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dirty="0">
                <a:latin typeface="Aptos"/>
              </a:rPr>
              <a:t>Мощность 1-2 м</a:t>
            </a:r>
            <a:r>
              <a:rPr lang="ru-RU" baseline="30000" dirty="0">
                <a:latin typeface="Aptos"/>
              </a:rPr>
              <a:t>3</a:t>
            </a:r>
            <a:r>
              <a:rPr lang="en-US" dirty="0">
                <a:latin typeface="Aptos"/>
              </a:rPr>
              <a:t>/</a:t>
            </a:r>
            <a:r>
              <a:rPr lang="ru-RU" dirty="0">
                <a:latin typeface="Aptos"/>
              </a:rPr>
              <a:t>час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dirty="0">
                <a:latin typeface="Aptos"/>
              </a:rPr>
              <a:t>Расход воды (5 мкСм</a:t>
            </a:r>
            <a:r>
              <a:rPr lang="en-US" dirty="0">
                <a:latin typeface="Aptos"/>
              </a:rPr>
              <a:t>/</a:t>
            </a:r>
            <a:r>
              <a:rPr lang="ru-RU" dirty="0">
                <a:latin typeface="Aptos"/>
              </a:rPr>
              <a:t>см) – 1 л</a:t>
            </a:r>
            <a:r>
              <a:rPr lang="en-US" dirty="0">
                <a:latin typeface="Aptos"/>
              </a:rPr>
              <a:t>/</a:t>
            </a:r>
            <a:r>
              <a:rPr lang="ru-RU" dirty="0">
                <a:latin typeface="Aptos"/>
              </a:rPr>
              <a:t>ч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dirty="0">
                <a:latin typeface="Aptos"/>
              </a:rPr>
              <a:t>Расход электроэнергии –5,5 кВтч</a:t>
            </a:r>
            <a:r>
              <a:rPr lang="en-US" dirty="0">
                <a:latin typeface="Aptos"/>
              </a:rPr>
              <a:t>/</a:t>
            </a:r>
            <a:r>
              <a:rPr lang="ru-RU" dirty="0">
                <a:latin typeface="Aptos"/>
              </a:rPr>
              <a:t>м</a:t>
            </a:r>
            <a:r>
              <a:rPr lang="ru-RU" baseline="30000" dirty="0">
                <a:latin typeface="Aptos"/>
              </a:rPr>
              <a:t>3 </a:t>
            </a:r>
            <a:r>
              <a:rPr lang="ru-RU" dirty="0">
                <a:latin typeface="Aptos"/>
              </a:rPr>
              <a:t>Н</a:t>
            </a:r>
            <a:r>
              <a:rPr lang="ru-RU" baseline="-25000" dirty="0">
                <a:latin typeface="Aptos"/>
              </a:rPr>
              <a:t>2</a:t>
            </a:r>
            <a:endParaRPr lang="ru-RU" baseline="30000" dirty="0">
              <a:latin typeface="Aptos"/>
            </a:endParaRPr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B24107D-310C-4CB0-B2DD-D28E77D0C596}" type="slidenum">
              <a:rPr lang="ru-RU">
                <a:solidFill>
                  <a:schemeClr val="tx1"/>
                </a:solidFill>
                <a:latin typeface="Aptos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ru-RU">
              <a:solidFill>
                <a:schemeClr val="tx1"/>
              </a:solidFill>
              <a:latin typeface="Aptos"/>
              <a:cs typeface="Arial" charset="0"/>
            </a:endParaRPr>
          </a:p>
        </p:txBody>
      </p:sp>
      <p:pic>
        <p:nvPicPr>
          <p:cNvPr id="6" name="Рисунок 5" descr="Изображение выглядит как в помещении, фанат, Механический вентилятор, оборудование&#10;&#10;Автоматически созданное описание">
            <a:extLst>
              <a:ext uri="{FF2B5EF4-FFF2-40B4-BE49-F238E27FC236}">
                <a16:creationId xmlns:a16="http://schemas.microsoft.com/office/drawing/2014/main" id="{C39A336E-7690-4C10-AEC7-37044DF93D5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382" y="2283379"/>
            <a:ext cx="2093118" cy="3480280"/>
          </a:xfrm>
          <a:prstGeom prst="rect">
            <a:avLst/>
          </a:prstGeom>
        </p:spPr>
      </p:pic>
      <p:pic>
        <p:nvPicPr>
          <p:cNvPr id="8" name="Рисунок 7" descr="Изображение выглядит как электроника, машина, Электрическая проводк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C456F8A4-175D-498D-A3AD-3C6446E409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499" y="2283379"/>
            <a:ext cx="2021425" cy="348028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E7999F-1BFA-7562-9A50-7197D79B6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/>
              <a:t>Дом будущего И. А. Султангузина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3A5B5B3-F4D2-37F9-CDCF-1ABB74E21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6FF0-3FC6-4C7F-BB37-47BF1BB19EC8}" type="slidenum">
              <a:rPr lang="ru-RU" smtClean="0"/>
              <a:pPr/>
              <a:t>29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0AB9C3-4753-A642-AAC0-BBEEC8748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857" y="2217827"/>
            <a:ext cx="6325148" cy="31625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7406E3-50AD-6274-1851-916A5C4046D7}"/>
              </a:ext>
            </a:extLst>
          </p:cNvPr>
          <p:cNvSpPr txBox="1"/>
          <p:nvPr/>
        </p:nvSpPr>
        <p:spPr>
          <a:xfrm>
            <a:off x="476995" y="2637796"/>
            <a:ext cx="491143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16</a:t>
            </a:r>
            <a:r>
              <a:rPr lang="ru-RU" sz="2400" dirty="0"/>
              <a:t> солнечных коллекторов ЯSOLAR – </a:t>
            </a:r>
            <a:r>
              <a:rPr lang="en-US" sz="2400" dirty="0"/>
              <a:t>(32 </a:t>
            </a:r>
            <a:r>
              <a:rPr lang="ru-RU" sz="2400" dirty="0"/>
              <a:t>м</a:t>
            </a:r>
            <a:r>
              <a:rPr lang="ru-RU" sz="2400" baseline="30000" dirty="0"/>
              <a:t>2</a:t>
            </a:r>
            <a:r>
              <a:rPr lang="ru-RU" sz="2400" dirty="0"/>
              <a:t>, 24 кВт)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/>
              <a:t>ТН </a:t>
            </a:r>
            <a:r>
              <a:rPr lang="en-US" sz="2400" dirty="0"/>
              <a:t>Buderus (</a:t>
            </a:r>
            <a:r>
              <a:rPr lang="ru-RU" sz="2400" dirty="0"/>
              <a:t>Т меньше 22-24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/>
              <a:t>Аккумулирование тепла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/>
              <a:t>Теплые полы и теплые потолки</a:t>
            </a:r>
          </a:p>
        </p:txBody>
      </p:sp>
    </p:spTree>
    <p:extLst>
      <p:ext uri="{BB962C8B-B14F-4D97-AF65-F5344CB8AC3E}">
        <p14:creationId xmlns:p14="http://schemas.microsoft.com/office/powerpoint/2010/main" val="284867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838200" y="223838"/>
            <a:ext cx="10515600" cy="1325562"/>
          </a:xfrm>
        </p:spPr>
        <p:txBody>
          <a:bodyPr/>
          <a:lstStyle/>
          <a:p>
            <a:pPr algn="ctr"/>
            <a:r>
              <a:rPr lang="ru-RU" sz="4000" b="1"/>
              <a:t>Стоимость 1 кВт установленной мощности</a:t>
            </a:r>
          </a:p>
        </p:txBody>
      </p:sp>
      <p:sp>
        <p:nvSpPr>
          <p:cNvPr id="20482" name="Объект 2"/>
          <p:cNvSpPr>
            <a:spLocks noGrp="1"/>
          </p:cNvSpPr>
          <p:nvPr>
            <p:ph idx="1"/>
          </p:nvPr>
        </p:nvSpPr>
        <p:spPr>
          <a:xfrm>
            <a:off x="838200" y="1535113"/>
            <a:ext cx="10515600" cy="46418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Август 2024 года, ЮФО на 941 МВт, стоимость 1 кВт – 299 тыс. рублей (с присоединением к газовым и электрическим сетям). Конкурс провалился из-за низкой стоимости 1 кВт;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ГЭХ (Мосэнерго) предлагает построить 2 энергоблока по 259 МВт за 150  млрд рублей – 1 кВт стоит 289,6 тыс. рублей;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ИнтерРАО строит Новоленскую ТЭС в Якутии, стоимость 1 кВт без НДС составляет 467,3 тыс. рублей;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ПАТЭС Академик Ломоносов (Певек) стоила 428,6 тыс. рублей за 1 кВт мощности в 2019 году, сейчас цена мощности ПАТЭС достигает 1 млн рублей;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24866-D0FC-4C8F-865E-EB4EFEAAE6F4}" type="slidenum">
              <a:rPr lang="ru-RU"/>
              <a:pPr>
                <a:defRPr/>
              </a:pPr>
              <a:t>3</a:t>
            </a:fld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285750" y="88900"/>
            <a:ext cx="127635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+mn-cs"/>
              </a:rPr>
              <a:t>Потребление тепловой энергии вахтовым общежитием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+mn-cs"/>
            </a:endParaRPr>
          </a:p>
        </p:txBody>
      </p:sp>
      <p:pic>
        <p:nvPicPr>
          <p:cNvPr id="23554" name="Рисунок 11"/>
          <p:cNvPicPr>
            <a:picLocks noChangeAspect="1"/>
          </p:cNvPicPr>
          <p:nvPr/>
        </p:nvPicPr>
        <p:blipFill>
          <a:blip r:embed="rId2"/>
          <a:srcRect l="1160" t="5901" r="1694" b="2240"/>
          <a:stretch>
            <a:fillRect/>
          </a:stretch>
        </p:blipFill>
        <p:spPr bwMode="auto">
          <a:xfrm>
            <a:off x="447675" y="612775"/>
            <a:ext cx="8645525" cy="468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Box 19"/>
          <p:cNvSpPr txBox="1">
            <a:spLocks noChangeArrowheads="1"/>
          </p:cNvSpPr>
          <p:nvPr/>
        </p:nvSpPr>
        <p:spPr bwMode="auto">
          <a:xfrm>
            <a:off x="604838" y="5380038"/>
            <a:ext cx="110410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404040"/>
                </a:solidFill>
                <a:latin typeface="Century Gothic" pitchFamily="34" charset="0"/>
              </a:rPr>
              <a:t>Экономия дизельного топлива с мая по сентябрь составит 62 т, а </a:t>
            </a:r>
            <a:r>
              <a:rPr lang="ru-RU" b="1">
                <a:solidFill>
                  <a:srgbClr val="595959"/>
                </a:solidFill>
                <a:latin typeface="Century Gothic" pitchFamily="34" charset="0"/>
                <a:cs typeface="Times New Roman" pitchFamily="18" charset="0"/>
              </a:rPr>
              <a:t>снижение углеродных выбросов</a:t>
            </a:r>
            <a:r>
              <a:rPr lang="ru-RU" sz="1600" b="1">
                <a:solidFill>
                  <a:srgbClr val="595959"/>
                </a:solidFill>
                <a:latin typeface="Century Gothic" pitchFamily="34" charset="0"/>
              </a:rPr>
              <a:t> </a:t>
            </a:r>
            <a:r>
              <a:rPr lang="ru-RU" b="1">
                <a:solidFill>
                  <a:srgbClr val="595959"/>
                </a:solidFill>
                <a:latin typeface="Century Gothic" pitchFamily="34" charset="0"/>
                <a:cs typeface="Times New Roman" pitchFamily="18" charset="0"/>
              </a:rPr>
              <a:t>195,3 тонны СО</a:t>
            </a:r>
            <a:r>
              <a:rPr lang="ru-RU" b="1" baseline="-25000">
                <a:solidFill>
                  <a:srgbClr val="595959"/>
                </a:solidFill>
                <a:latin typeface="Century Gothic" pitchFamily="34" charset="0"/>
                <a:cs typeface="Times New Roman" pitchFamily="18" charset="0"/>
              </a:rPr>
              <a:t>2</a:t>
            </a:r>
            <a:r>
              <a:rPr lang="ru-RU" b="1">
                <a:solidFill>
                  <a:srgbClr val="595959"/>
                </a:solidFill>
                <a:latin typeface="Century Gothic" pitchFamily="34" charset="0"/>
                <a:cs typeface="Times New Roman" pitchFamily="18" charset="0"/>
              </a:rPr>
              <a:t> эквивалента в год</a:t>
            </a:r>
            <a:r>
              <a:rPr lang="ru-RU" sz="1600" b="1">
                <a:solidFill>
                  <a:srgbClr val="595959"/>
                </a:solidFill>
                <a:latin typeface="Century Gothic" pitchFamily="34" charset="0"/>
              </a:rPr>
              <a:t>  </a:t>
            </a:r>
            <a:endParaRPr lang="en-US" sz="600" b="1">
              <a:solidFill>
                <a:srgbClr val="595959"/>
              </a:solidFill>
              <a:latin typeface="Century Gothic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96913" y="5354638"/>
            <a:ext cx="10858500" cy="646112"/>
          </a:xfrm>
          <a:prstGeom prst="rect">
            <a:avLst/>
          </a:prstGeom>
          <a:noFill/>
          <a:ln w="38100">
            <a:solidFill>
              <a:srgbClr val="C00000">
                <a:alpha val="2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/>
          </a:p>
        </p:txBody>
      </p:sp>
      <p:cxnSp>
        <p:nvCxnSpPr>
          <p:cNvPr id="28" name="Скругленная соединительная линия 27"/>
          <p:cNvCxnSpPr>
            <a:cxnSpLocks/>
          </p:cNvCxnSpPr>
          <p:nvPr/>
        </p:nvCxnSpPr>
        <p:spPr>
          <a:xfrm rot="10800000">
            <a:off x="8429625" y="3705225"/>
            <a:ext cx="2198688" cy="80963"/>
          </a:xfrm>
          <a:prstGeom prst="curvedConnector3">
            <a:avLst>
              <a:gd name="adj1" fmla="val 54737"/>
            </a:avLst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8" name="TextBox 33"/>
          <p:cNvSpPr txBox="1">
            <a:spLocks noChangeArrowheads="1"/>
          </p:cNvSpPr>
          <p:nvPr/>
        </p:nvSpPr>
        <p:spPr bwMode="auto">
          <a:xfrm>
            <a:off x="4137025" y="3159125"/>
            <a:ext cx="42719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>
                <a:latin typeface="Century Gothic" pitchFamily="34" charset="0"/>
              </a:rPr>
              <a:t>+94 921 кВт⋅ч </a:t>
            </a:r>
          </a:p>
          <a:p>
            <a:pPr algn="ctr"/>
            <a:r>
              <a:rPr lang="ru-RU" sz="1400">
                <a:latin typeface="Century Gothic" pitchFamily="34" charset="0"/>
              </a:rPr>
              <a:t>электроэнергии в период с мая по сентябрь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218613" y="1658938"/>
            <a:ext cx="2847975" cy="954087"/>
          </a:xfrm>
          <a:prstGeom prst="rect">
            <a:avLst/>
          </a:prstGeom>
          <a:noFill/>
          <a:ln w="38100">
            <a:solidFill>
              <a:srgbClr val="C00000">
                <a:alpha val="2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/>
          </a:p>
        </p:txBody>
      </p:sp>
      <p:sp>
        <p:nvSpPr>
          <p:cNvPr id="4" name="TextBox 3"/>
          <p:cNvSpPr txBox="1"/>
          <p:nvPr/>
        </p:nvSpPr>
        <p:spPr>
          <a:xfrm>
            <a:off x="9218613" y="1660525"/>
            <a:ext cx="2973387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+mn-cs"/>
              </a:rPr>
              <a:t>Потребление тепловой энергии превышает потребление электрической в  6 раз!</a:t>
            </a:r>
            <a:endParaRPr lang="ru-RU" sz="1400" dirty="0">
              <a:latin typeface="+mn-lt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4813" y="3155950"/>
            <a:ext cx="4214812" cy="522288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/>
          </a:p>
        </p:txBody>
      </p:sp>
      <p:sp>
        <p:nvSpPr>
          <p:cNvPr id="23562" name="Номер слайда 7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cs typeface="Arial" charset="0"/>
            </a:endParaRPr>
          </a:p>
        </p:txBody>
      </p:sp>
      <p:sp>
        <p:nvSpPr>
          <p:cNvPr id="2" name="Номер слайда 3"/>
          <p:cNvSpPr txBox="1">
            <a:spLocks noGrp="1"/>
          </p:cNvSpPr>
          <p:nvPr/>
        </p:nvSpPr>
        <p:spPr bwMode="auto">
          <a:xfrm>
            <a:off x="8764588" y="6227763"/>
            <a:ext cx="28448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EA0797FA-7D29-4E8E-81CF-58A888509B20}" type="slidenum">
              <a:rPr lang="ru-RU" sz="2000" b="1"/>
              <a:pPr algn="r"/>
              <a:t>30</a:t>
            </a:fld>
            <a:endParaRPr lang="ru-RU" sz="2000" b="1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A66249-E898-D8E5-7BE2-DFDCB5814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Аккумуляторы тепла с талькомагнезитом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F60F60-DD9E-CCFE-C469-5EA610C25C7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ru-RU" sz="2000" b="1" smtClean="0"/>
              <a:pPr lvl="0"/>
              <a:t>31</a:t>
            </a:fld>
            <a:endParaRPr lang="ru-RU" b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5C6151C-2DD4-EC57-8098-CE776EF9D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577" y="2186103"/>
            <a:ext cx="5094514" cy="339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2B86D9-215B-9124-8561-873413627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47350"/>
            <a:ext cx="4739639" cy="373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4087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838200" y="104775"/>
            <a:ext cx="10515600" cy="1325563"/>
          </a:xfrm>
        </p:spPr>
        <p:txBody>
          <a:bodyPr/>
          <a:lstStyle/>
          <a:p>
            <a:pPr algn="ctr"/>
            <a:r>
              <a:rPr lang="ru-RU" sz="4000" b="1"/>
              <a:t>Общая схема электроснабжения объекта</a:t>
            </a:r>
            <a:r>
              <a:rPr lang="en-US" sz="4000" b="1"/>
              <a:t>/</a:t>
            </a:r>
            <a:r>
              <a:rPr lang="ru-RU" sz="4000" b="1"/>
              <a:t>поселения</a:t>
            </a:r>
          </a:p>
        </p:txBody>
      </p:sp>
      <p:cxnSp>
        <p:nvCxnSpPr>
          <p:cNvPr id="14" name="Прямая соединительная линия 13"/>
          <p:cNvCxnSpPr>
            <a:cxnSpLocks/>
            <a:endCxn id="21517" idx="0"/>
          </p:cNvCxnSpPr>
          <p:nvPr/>
        </p:nvCxnSpPr>
        <p:spPr>
          <a:xfrm>
            <a:off x="5937250" y="1504950"/>
            <a:ext cx="44450" cy="4525963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07" name="TextBox 11"/>
          <p:cNvSpPr txBox="1">
            <a:spLocks noChangeArrowheads="1"/>
          </p:cNvSpPr>
          <p:nvPr/>
        </p:nvSpPr>
        <p:spPr bwMode="auto">
          <a:xfrm>
            <a:off x="9337675" y="5722938"/>
            <a:ext cx="3019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dirty="0">
                <a:latin typeface="Aptos"/>
              </a:rPr>
              <a:t>Иконки -</a:t>
            </a:r>
            <a:r>
              <a:rPr lang="en-US" sz="1400" b="1" dirty="0">
                <a:latin typeface="Aptos"/>
              </a:rPr>
              <a:t>https://www.flaticon.com/</a:t>
            </a:r>
            <a:endParaRPr lang="ru-RU" sz="1400" b="1" dirty="0">
              <a:latin typeface="Aptos"/>
            </a:endParaRPr>
          </a:p>
        </p:txBody>
      </p:sp>
      <p:grpSp>
        <p:nvGrpSpPr>
          <p:cNvPr id="21508" name="Группа 15"/>
          <p:cNvGrpSpPr>
            <a:grpSpLocks/>
          </p:cNvGrpSpPr>
          <p:nvPr/>
        </p:nvGrpSpPr>
        <p:grpSpPr bwMode="auto">
          <a:xfrm>
            <a:off x="2644775" y="1504950"/>
            <a:ext cx="6599238" cy="4895850"/>
            <a:chOff x="1616520" y="1504715"/>
            <a:chExt cx="6599244" cy="4896089"/>
          </a:xfrm>
        </p:grpSpPr>
        <p:sp>
          <p:nvSpPr>
            <p:cNvPr id="21510" name="TextBox 7"/>
            <p:cNvSpPr txBox="1">
              <a:spLocks noChangeArrowheads="1"/>
            </p:cNvSpPr>
            <p:nvPr/>
          </p:nvSpPr>
          <p:spPr bwMode="auto">
            <a:xfrm>
              <a:off x="1616520" y="1504715"/>
              <a:ext cx="228447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latin typeface="Aptos"/>
                </a:rPr>
                <a:t>Генерация энергии</a:t>
              </a:r>
            </a:p>
          </p:txBody>
        </p:sp>
        <p:grpSp>
          <p:nvGrpSpPr>
            <p:cNvPr id="21511" name="Группа 14"/>
            <p:cNvGrpSpPr>
              <a:grpSpLocks/>
            </p:cNvGrpSpPr>
            <p:nvPr/>
          </p:nvGrpSpPr>
          <p:grpSpPr bwMode="auto">
            <a:xfrm>
              <a:off x="2461090" y="1771846"/>
              <a:ext cx="5754674" cy="4628958"/>
              <a:chOff x="2461090" y="1771846"/>
              <a:chExt cx="5754674" cy="4628958"/>
            </a:xfrm>
          </p:grpSpPr>
          <p:cxnSp>
            <p:nvCxnSpPr>
              <p:cNvPr id="17" name="Прямая со стрелкой 16"/>
              <p:cNvCxnSpPr>
                <a:cxnSpLocks/>
              </p:cNvCxnSpPr>
              <p:nvPr/>
            </p:nvCxnSpPr>
            <p:spPr>
              <a:xfrm flipV="1">
                <a:off x="3418335" y="2481076"/>
                <a:ext cx="1512888" cy="1111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Прямая со стрелкой 17"/>
              <p:cNvCxnSpPr/>
              <p:nvPr/>
            </p:nvCxnSpPr>
            <p:spPr>
              <a:xfrm flipV="1">
                <a:off x="3429447" y="3478074"/>
                <a:ext cx="1512889" cy="1111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 стрелкой 18"/>
              <p:cNvCxnSpPr/>
              <p:nvPr/>
            </p:nvCxnSpPr>
            <p:spPr>
              <a:xfrm flipV="1">
                <a:off x="3462785" y="5546687"/>
                <a:ext cx="1512888" cy="1111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Прямая со стрелкой 19"/>
              <p:cNvCxnSpPr/>
              <p:nvPr/>
            </p:nvCxnSpPr>
            <p:spPr>
              <a:xfrm flipV="1">
                <a:off x="4920111" y="2689048"/>
                <a:ext cx="1512888" cy="952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 стрелкой 20"/>
              <p:cNvCxnSpPr/>
              <p:nvPr/>
            </p:nvCxnSpPr>
            <p:spPr>
              <a:xfrm flipV="1">
                <a:off x="3396110" y="4473485"/>
                <a:ext cx="1512888" cy="1111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517" name="TextBox 21"/>
              <p:cNvSpPr txBox="1">
                <a:spLocks noChangeArrowheads="1"/>
              </p:cNvSpPr>
              <p:nvPr/>
            </p:nvSpPr>
            <p:spPr bwMode="auto">
              <a:xfrm>
                <a:off x="3534981" y="6031472"/>
                <a:ext cx="283603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b="1">
                    <a:latin typeface="Aptos"/>
                  </a:rPr>
                  <a:t>Шина переменного тока</a:t>
                </a:r>
              </a:p>
            </p:txBody>
          </p:sp>
          <p:cxnSp>
            <p:nvCxnSpPr>
              <p:cNvPr id="25" name="Прямая со стрелкой 24"/>
              <p:cNvCxnSpPr/>
              <p:nvPr/>
            </p:nvCxnSpPr>
            <p:spPr>
              <a:xfrm flipV="1">
                <a:off x="4953448" y="4159145"/>
                <a:ext cx="1512889" cy="952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519" name="TextBox 25"/>
              <p:cNvSpPr txBox="1">
                <a:spLocks noChangeArrowheads="1"/>
              </p:cNvSpPr>
              <p:nvPr/>
            </p:nvSpPr>
            <p:spPr bwMode="auto">
              <a:xfrm>
                <a:off x="5181599" y="4386943"/>
                <a:ext cx="116891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b="1">
                    <a:latin typeface="Aptos"/>
                  </a:rPr>
                  <a:t>нагрузки</a:t>
                </a:r>
              </a:p>
            </p:txBody>
          </p:sp>
          <p:cxnSp>
            <p:nvCxnSpPr>
              <p:cNvPr id="28" name="Прямая со стрелкой 27"/>
              <p:cNvCxnSpPr/>
              <p:nvPr/>
            </p:nvCxnSpPr>
            <p:spPr>
              <a:xfrm flipH="1">
                <a:off x="4955036" y="2819229"/>
                <a:ext cx="144462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 стрелкой 29"/>
              <p:cNvCxnSpPr/>
              <p:nvPr/>
            </p:nvCxnSpPr>
            <p:spPr>
              <a:xfrm flipH="1">
                <a:off x="3462785" y="2612844"/>
                <a:ext cx="144462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1522" name="Picture 4" descr="Автомобильный аккумулятор 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6419691" y="2311707"/>
                <a:ext cx="775114" cy="7751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23" name="Picture 6" descr="Солнечная батарея 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526385" y="3995481"/>
                <a:ext cx="782923" cy="7829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24" name="Picture 8" descr="Турбина 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503895" y="3015048"/>
                <a:ext cx="827904" cy="8279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25" name="Picture 10" descr="Экология 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549113" y="2079171"/>
                <a:ext cx="801480" cy="801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26" name="Picture 12" descr="Электростанция 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461090" y="4933090"/>
                <a:ext cx="1098382" cy="10983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527" name="TextBox 12"/>
              <p:cNvSpPr txBox="1">
                <a:spLocks noChangeArrowheads="1"/>
              </p:cNvSpPr>
              <p:nvPr/>
            </p:nvSpPr>
            <p:spPr bwMode="auto">
              <a:xfrm>
                <a:off x="5766054" y="1771846"/>
                <a:ext cx="244971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b="1">
                    <a:latin typeface="Aptos"/>
                  </a:rPr>
                  <a:t>Накопители энергии</a:t>
                </a:r>
              </a:p>
            </p:txBody>
          </p:sp>
        </p:grpSp>
      </p:grpSp>
      <p:sp>
        <p:nvSpPr>
          <p:cNvPr id="23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AD2FEA-2393-41FF-BAC3-2A445D6C608C}" type="slidenum">
              <a:rPr lang="ru-RU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3F44C3-CC2F-41D0-BF5E-FEB96CDB5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Тенденции в области новой энергетики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280B6A-F157-4266-A359-69BFC485F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244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Усиление роли накопителей энергии в обеспечение пикового потребления электроэнергии.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Рост экономической эффективности от использования СЭС на собственные нужды бизнеса.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3E0D6D-2E46-4291-9449-A5F6C23FB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5566-8321-437B-88CC-E5260AFD49FE}" type="slidenum">
              <a:rPr lang="ru-RU" smtClean="0"/>
              <a:t>5</a:t>
            </a:fld>
            <a:endParaRPr lang="ru-RU"/>
          </a:p>
        </p:txBody>
      </p:sp>
      <p:pic>
        <p:nvPicPr>
          <p:cNvPr id="1026" name="Picture 2" descr="Эволюция Изображения – скачать бесплатно на Freepik">
            <a:extLst>
              <a:ext uri="{FF2B5EF4-FFF2-40B4-BE49-F238E27FC236}">
                <a16:creationId xmlns:a16="http://schemas.microsoft.com/office/drawing/2014/main" id="{BF7C10DF-E47C-40FE-882C-351892A6CA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68"/>
          <a:stretch/>
        </p:blipFill>
        <p:spPr bwMode="auto">
          <a:xfrm>
            <a:off x="6267450" y="2414536"/>
            <a:ext cx="5086350" cy="202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351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0CB4F3-89DD-417B-86DF-7C6104BA8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СНЭ в энергосистемах России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B4A055-B321-4947-A4C0-7865896D6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19525" cy="4351338"/>
          </a:xfrm>
        </p:spPr>
        <p:txBody>
          <a:bodyPr>
            <a:normAutofit fontScale="92500"/>
          </a:bodyPr>
          <a:lstStyle/>
          <a:p>
            <a:r>
              <a:rPr lang="ru-RU" dirty="0"/>
              <a:t>Несколько десятков накопителей киловаттной мощностью</a:t>
            </a:r>
          </a:p>
          <a:p>
            <a:r>
              <a:rPr lang="ru-RU" dirty="0"/>
              <a:t>Накопители мегаваттной мощности</a:t>
            </a:r>
          </a:p>
          <a:p>
            <a:r>
              <a:rPr lang="ru-RU" dirty="0"/>
              <a:t>Тендеры на строительство 350 МВт СНЭ в ЮФО (стоимость 1 кВт – 169 т. р.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6E1AD4-812F-49D2-A3EE-9507777D0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5566-8321-437B-88CC-E5260AFD49F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937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F82BC8-9859-4072-A872-FE5813B88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/>
              <a:t>Пилотный проект: Белгородэнерго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4EA27F-5BBE-4AFA-A0A8-E06746677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131462"/>
            <a:ext cx="5692633" cy="39322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6FFABB-01E8-4BB4-AB00-EB41002F0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01" y="2287685"/>
            <a:ext cx="5753599" cy="3619814"/>
          </a:xfrm>
          <a:prstGeom prst="rect">
            <a:avLst/>
          </a:prstGeom>
        </p:spPr>
      </p:pic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C977FB45-C807-1651-24CE-3DBB4F06B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255AB45-4DE1-4AFE-A3AC-7D1E3F2D75B9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7453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D8327-0E5F-BE2A-9D66-8B7A78AE6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1073C1-D61E-68C4-F15F-D74BAC9A1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5856"/>
            <a:ext cx="10515600" cy="59334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/>
              <a:t>Бурзянская СЭС с накопителями</a:t>
            </a:r>
            <a:br>
              <a:rPr lang="ru-RU" sz="4000" b="1" dirty="0"/>
            </a:br>
            <a:endParaRPr lang="ru-RU" sz="40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84EBD1-3B32-92DF-959B-37677BA6D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33335" cy="435133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Одноцепная линия 110 кВ электропередачи (100 км от г. Белорецк до с. Старосубхангулово) с тупиковой подстанцией;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Подстанции Бурзян: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ru-RU" dirty="0"/>
              <a:t>Напряжение – 110</a:t>
            </a:r>
            <a:r>
              <a:rPr lang="en-US" dirty="0"/>
              <a:t>/35/10 </a:t>
            </a:r>
            <a:r>
              <a:rPr lang="ru-RU" dirty="0"/>
              <a:t>кВ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ru-RU" dirty="0"/>
              <a:t>Мощность - 80 МВА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Мощность СЭС – 10 МВт;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Емкость накопителей – 8 МВт*ч;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6 часов автономной работы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E673E9C-FEC6-F92A-6C5A-CED0C2DDC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636" y="1635508"/>
            <a:ext cx="3863098" cy="189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BE7089-D67E-C29C-2717-BC0DE8D3D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F8FB8-E109-4CC0-AE8C-7BCFCD0DDC24}" type="slidenum">
              <a:rPr lang="ru-RU" sz="2000" b="1" smtClean="0">
                <a:solidFill>
                  <a:schemeClr val="tx1"/>
                </a:solidFill>
              </a:rPr>
              <a:t>8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9EB68FA-8849-45B0-5542-A384E9D06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467" y="3529782"/>
            <a:ext cx="3824747" cy="215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30B5BB-06BC-9574-F12A-E18B16E7EA3F}"/>
              </a:ext>
            </a:extLst>
          </p:cNvPr>
          <p:cNvSpPr txBox="1"/>
          <p:nvPr/>
        </p:nvSpPr>
        <p:spPr>
          <a:xfrm>
            <a:off x="5535560" y="5748471"/>
            <a:ext cx="57027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(</a:t>
            </a:r>
            <a:r>
              <a:rPr lang="ru-RU" sz="1800" b="1" dirty="0"/>
              <a:t>источник: сайты Хевел и УТВ.ру)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0628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E93B7B-85FB-4B65-B732-CDDDBB793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Некоторые ценовые индикаторы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259603-B16C-4090-84E8-6AF21CE82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19775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11-16 рублей – солнечная генерация для собственных нужд;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30 руб. за квтч – СЭС с водородными СНЭ (потребление тепла и электроэнергии)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60 руб. за квтч – водородные СНЭ без потребления тепла)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90 руб. за квтч – стоимость э</a:t>
            </a:r>
            <a:r>
              <a:rPr lang="en-US" dirty="0"/>
              <a:t>/</a:t>
            </a:r>
            <a:r>
              <a:rPr lang="ru-RU" dirty="0"/>
              <a:t>э на привозном СПГ в Арктике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29DE7A5-B423-425C-B98A-09B6CE425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5566-8321-437B-88CC-E5260AFD49FE}" type="slidenum">
              <a:rPr lang="ru-RU" smtClean="0"/>
              <a:t>9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7CB301-2114-4EAE-A721-778002E57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712" y="2619375"/>
            <a:ext cx="5611091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918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2230</TotalTime>
  <Words>1247</Words>
  <Application>Microsoft Office PowerPoint</Application>
  <PresentationFormat>Широкоэкранный</PresentationFormat>
  <Paragraphs>191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0" baseType="lpstr">
      <vt:lpstr>Aptos</vt:lpstr>
      <vt:lpstr>Aptos Display</vt:lpstr>
      <vt:lpstr>Arial</vt:lpstr>
      <vt:lpstr>Calibri</vt:lpstr>
      <vt:lpstr>Calibri Light</vt:lpstr>
      <vt:lpstr>Century Gothic</vt:lpstr>
      <vt:lpstr>Times New Roman</vt:lpstr>
      <vt:lpstr>Wingdings</vt:lpstr>
      <vt:lpstr>Тема Office</vt:lpstr>
      <vt:lpstr>Перспективы применения технологий ВИЭ для автономного энергоснабжения изолированных объектов</vt:lpstr>
      <vt:lpstr>Ситуация в электроэнергетике России</vt:lpstr>
      <vt:lpstr>Стоимость 1 кВт установленной мощности</vt:lpstr>
      <vt:lpstr>Общая схема электроснабжения объекта/поселения</vt:lpstr>
      <vt:lpstr>Тенденции в области новой энергетики</vt:lpstr>
      <vt:lpstr>СНЭ в энергосистемах России</vt:lpstr>
      <vt:lpstr>Пилотный проект: Белгородэнерго</vt:lpstr>
      <vt:lpstr>Бурзянская СЭС с накопителями </vt:lpstr>
      <vt:lpstr>Некоторые ценовые индикаторы</vt:lpstr>
      <vt:lpstr>Примеры проектов: Пятерочка в ст. Кущевская</vt:lpstr>
      <vt:lpstr>Пример проекта: потребитель в Тамбовской области</vt:lpstr>
      <vt:lpstr>Пример проекта по когенерации</vt:lpstr>
      <vt:lpstr>Финансовый баланс микрогенерации</vt:lpstr>
      <vt:lpstr>Как микрогенерация разгружает энергосистему в пиковый период</vt:lpstr>
      <vt:lpstr>Управление спросом на электроэнергию</vt:lpstr>
      <vt:lpstr>Управление спросом на электроэнергию</vt:lpstr>
      <vt:lpstr>Состав программно-аппаратного комплекса</vt:lpstr>
      <vt:lpstr>Область применения</vt:lpstr>
      <vt:lpstr>Схема стенда по отработке управления спросом</vt:lpstr>
      <vt:lpstr>Аппаратные решения</vt:lpstr>
      <vt:lpstr>Тепловые насосы. Пример. Мурманск</vt:lpstr>
      <vt:lpstr>Презентация PowerPoint</vt:lpstr>
      <vt:lpstr>Солнечные коллекторы</vt:lpstr>
      <vt:lpstr>Солнечная когенерация</vt:lpstr>
      <vt:lpstr>Другие исследовательские проекты</vt:lpstr>
      <vt:lpstr>Спасибо за внимание!   Владислав Карасевич crucian-74@mail.ru</vt:lpstr>
      <vt:lpstr>Детандер-генераторный агрегат (ДГА)</vt:lpstr>
      <vt:lpstr>Генератор водорода 1-2 м3/час</vt:lpstr>
      <vt:lpstr>Дом будущего И. А. Султангузина</vt:lpstr>
      <vt:lpstr>Презентация PowerPoint</vt:lpstr>
      <vt:lpstr>Аккумуляторы тепла с талькомагнезитом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Crucian-74</dc:creator>
  <cp:lastModifiedBy>Crucian-74</cp:lastModifiedBy>
  <cp:revision>28</cp:revision>
  <dcterms:created xsi:type="dcterms:W3CDTF">2025-10-05T16:54:01Z</dcterms:created>
  <dcterms:modified xsi:type="dcterms:W3CDTF">2025-10-07T06:04:54Z</dcterms:modified>
</cp:coreProperties>
</file>